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91"/>
  </p:notesMasterIdLst>
  <p:sldIdLst>
    <p:sldId id="256" r:id="rId2"/>
    <p:sldId id="365" r:id="rId3"/>
    <p:sldId id="453" r:id="rId4"/>
    <p:sldId id="366" r:id="rId5"/>
    <p:sldId id="297" r:id="rId6"/>
    <p:sldId id="322" r:id="rId7"/>
    <p:sldId id="349" r:id="rId8"/>
    <p:sldId id="358" r:id="rId9"/>
    <p:sldId id="393" r:id="rId10"/>
    <p:sldId id="372" r:id="rId11"/>
    <p:sldId id="319" r:id="rId12"/>
    <p:sldId id="370" r:id="rId13"/>
    <p:sldId id="350" r:id="rId14"/>
    <p:sldId id="373" r:id="rId15"/>
    <p:sldId id="355" r:id="rId16"/>
    <p:sldId id="356" r:id="rId17"/>
    <p:sldId id="359" r:id="rId18"/>
    <p:sldId id="361" r:id="rId19"/>
    <p:sldId id="363" r:id="rId20"/>
    <p:sldId id="352" r:id="rId21"/>
    <p:sldId id="353" r:id="rId22"/>
    <p:sldId id="362" r:id="rId23"/>
    <p:sldId id="320" r:id="rId24"/>
    <p:sldId id="323" r:id="rId25"/>
    <p:sldId id="375" r:id="rId26"/>
    <p:sldId id="351" r:id="rId27"/>
    <p:sldId id="369" r:id="rId28"/>
    <p:sldId id="310" r:id="rId29"/>
    <p:sldId id="391" r:id="rId30"/>
    <p:sldId id="379" r:id="rId31"/>
    <p:sldId id="380" r:id="rId32"/>
    <p:sldId id="403" r:id="rId33"/>
    <p:sldId id="392" r:id="rId34"/>
    <p:sldId id="304" r:id="rId35"/>
    <p:sldId id="407" r:id="rId36"/>
    <p:sldId id="327" r:id="rId37"/>
    <p:sldId id="326" r:id="rId38"/>
    <p:sldId id="332" r:id="rId39"/>
    <p:sldId id="406" r:id="rId40"/>
    <p:sldId id="396" r:id="rId41"/>
    <p:sldId id="325" r:id="rId42"/>
    <p:sldId id="395" r:id="rId43"/>
    <p:sldId id="329" r:id="rId44"/>
    <p:sldId id="328" r:id="rId45"/>
    <p:sldId id="401" r:id="rId46"/>
    <p:sldId id="405" r:id="rId47"/>
    <p:sldId id="382" r:id="rId48"/>
    <p:sldId id="408" r:id="rId49"/>
    <p:sldId id="398" r:id="rId50"/>
    <p:sldId id="446" r:id="rId51"/>
    <p:sldId id="400" r:id="rId52"/>
    <p:sldId id="409" r:id="rId53"/>
    <p:sldId id="410" r:id="rId54"/>
    <p:sldId id="445" r:id="rId55"/>
    <p:sldId id="448" r:id="rId56"/>
    <p:sldId id="444" r:id="rId57"/>
    <p:sldId id="338" r:id="rId58"/>
    <p:sldId id="428" r:id="rId59"/>
    <p:sldId id="427" r:id="rId60"/>
    <p:sldId id="449" r:id="rId61"/>
    <p:sldId id="451" r:id="rId62"/>
    <p:sldId id="429" r:id="rId63"/>
    <p:sldId id="452" r:id="rId64"/>
    <p:sldId id="450" r:id="rId65"/>
    <p:sldId id="426" r:id="rId66"/>
    <p:sldId id="431" r:id="rId67"/>
    <p:sldId id="412" r:id="rId68"/>
    <p:sldId id="413" r:id="rId69"/>
    <p:sldId id="415" r:id="rId70"/>
    <p:sldId id="416" r:id="rId71"/>
    <p:sldId id="417" r:id="rId72"/>
    <p:sldId id="418" r:id="rId73"/>
    <p:sldId id="430" r:id="rId74"/>
    <p:sldId id="432" r:id="rId75"/>
    <p:sldId id="435" r:id="rId76"/>
    <p:sldId id="414" r:id="rId77"/>
    <p:sldId id="419" r:id="rId78"/>
    <p:sldId id="437" r:id="rId79"/>
    <p:sldId id="420" r:id="rId80"/>
    <p:sldId id="421" r:id="rId81"/>
    <p:sldId id="423" r:id="rId82"/>
    <p:sldId id="438" r:id="rId83"/>
    <p:sldId id="436" r:id="rId84"/>
    <p:sldId id="424" r:id="rId85"/>
    <p:sldId id="439" r:id="rId86"/>
    <p:sldId id="433" r:id="rId87"/>
    <p:sldId id="425" r:id="rId88"/>
    <p:sldId id="440" r:id="rId89"/>
    <p:sldId id="277"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35" autoAdjust="0"/>
    <p:restoredTop sz="94712" autoAdjust="0"/>
  </p:normalViewPr>
  <p:slideViewPr>
    <p:cSldViewPr snapToGrid="0">
      <p:cViewPr varScale="1">
        <p:scale>
          <a:sx n="75" d="100"/>
          <a:sy n="75" d="100"/>
        </p:scale>
        <p:origin x="54" y="936"/>
      </p:cViewPr>
      <p:guideLst/>
    </p:cSldViewPr>
  </p:slideViewPr>
  <p:notesTextViewPr>
    <p:cViewPr>
      <p:scale>
        <a:sx n="1" d="1"/>
        <a:sy n="1" d="1"/>
      </p:scale>
      <p:origin x="0" y="0"/>
    </p:cViewPr>
  </p:notesTextViewPr>
  <p:sorterViewPr>
    <p:cViewPr>
      <p:scale>
        <a:sx n="100" d="100"/>
        <a:sy n="100" d="100"/>
      </p:scale>
      <p:origin x="0" y="-17556"/>
    </p:cViewPr>
  </p:sorterViewPr>
  <p:notesViewPr>
    <p:cSldViewPr snapToGrid="0">
      <p:cViewPr varScale="1">
        <p:scale>
          <a:sx n="93" d="100"/>
          <a:sy n="93" d="100"/>
        </p:scale>
        <p:origin x="298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120BC6-FB10-4986-91C1-ACF84E6A687C}" type="datetimeFigureOut">
              <a:rPr lang="en-GB" smtClean="0"/>
              <a:t>24/07/2023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AEF3C-673A-4312-90C4-EB2FDD9108BB}" type="slidenum">
              <a:rPr lang="en-GB" smtClean="0"/>
              <a:t>‹#›</a:t>
            </a:fld>
            <a:endParaRPr lang="en-GB"/>
          </a:p>
        </p:txBody>
      </p:sp>
    </p:spTree>
    <p:extLst>
      <p:ext uri="{BB962C8B-B14F-4D97-AF65-F5344CB8AC3E}">
        <p14:creationId xmlns:p14="http://schemas.microsoft.com/office/powerpoint/2010/main" val="1101492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wikipedia.org/wiki/Adamites" TargetMode="External"/><Relationship Id="rId3" Type="http://schemas.openxmlformats.org/officeDocument/2006/relationships/hyperlink" Target="https://en.wikipedia.org/wiki/Seekers" TargetMode="External"/><Relationship Id="rId7" Type="http://schemas.openxmlformats.org/officeDocument/2006/relationships/hyperlink" Target="https://en.wikipedia.org/wiki/Soul_sleep" TargetMode="External"/><Relationship Id="rId12" Type="http://schemas.openxmlformats.org/officeDocument/2006/relationships/hyperlink" Target="https://en.wikipedia.org/wiki/Muggletonians"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en.wikipedia.org/wiki/Seventh_Day_Baptists" TargetMode="External"/><Relationship Id="rId11" Type="http://schemas.openxmlformats.org/officeDocument/2006/relationships/hyperlink" Target="https://en.wikipedia.org/wiki/Behmenists" TargetMode="External"/><Relationship Id="rId5" Type="http://schemas.openxmlformats.org/officeDocument/2006/relationships/hyperlink" Target="https://en.wikipedia.org/wiki/Antinomianism" TargetMode="External"/><Relationship Id="rId10" Type="http://schemas.openxmlformats.org/officeDocument/2006/relationships/hyperlink" Target="https://en.wikipedia.org/wiki/Levellers" TargetMode="External"/><Relationship Id="rId4" Type="http://schemas.openxmlformats.org/officeDocument/2006/relationships/hyperlink" Target="https://en.wikipedia.org/wiki/Ranters" TargetMode="External"/><Relationship Id="rId9" Type="http://schemas.openxmlformats.org/officeDocument/2006/relationships/hyperlink" Target="https://en.wikipedia.org/wiki/Digger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John_Smith_(explorer)#cite_note-snch4p85-2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learnreligions.com/the-creation-story-700209" TargetMode="External"/><Relationship Id="rId3" Type="http://schemas.openxmlformats.org/officeDocument/2006/relationships/hyperlink" Target="https://www.learnreligions.com/what-is-baptism-700654" TargetMode="External"/><Relationship Id="rId7" Type="http://schemas.openxmlformats.org/officeDocument/2006/relationships/hyperlink" Target="https://www.learnreligions.com/what-does-the-bible-say-about-hell-701959" TargetMode="External"/><Relationship Id="rId12" Type="http://schemas.openxmlformats.org/officeDocument/2006/relationships/hyperlink" Target="https://www.learnreligions.com/what-is-easter-700772"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learnreligions.com/the-bible-on-death-eternal-life-and-heaven-701969" TargetMode="External"/><Relationship Id="rId11" Type="http://schemas.openxmlformats.org/officeDocument/2006/relationships/hyperlink" Target="https://www.learnreligions.com/the-christmas-story-of-the-birth-of-jesus-700208" TargetMode="External"/><Relationship Id="rId5" Type="http://schemas.openxmlformats.org/officeDocument/2006/relationships/hyperlink" Target="https://www.learnreligions.com/five-point-calvinism-700356" TargetMode="External"/><Relationship Id="rId10" Type="http://schemas.openxmlformats.org/officeDocument/2006/relationships/hyperlink" Target="https://www.learnreligions.com/obedience-to-god-701962" TargetMode="External"/><Relationship Id="rId4" Type="http://schemas.openxmlformats.org/officeDocument/2006/relationships/hyperlink" Target="https://www.learnreligions.com/what-is-communion-700655" TargetMode="External"/><Relationship Id="rId9" Type="http://schemas.openxmlformats.org/officeDocument/2006/relationships/hyperlink" Target="https://www.learnreligions.com/the-bible-godly-behavior-712774"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Mayflower#cite_note-Fraser-1"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en.wikipedia.org/wiki/Mayflower#cite_note-Bradford-2-3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8AEF3C-673A-4312-90C4-EB2FDD9108BB}" type="slidenum">
              <a:rPr lang="en-GB" smtClean="0"/>
              <a:t>1</a:t>
            </a:fld>
            <a:endParaRPr lang="en-GB" dirty="0"/>
          </a:p>
        </p:txBody>
      </p:sp>
    </p:spTree>
    <p:extLst>
      <p:ext uri="{BB962C8B-B14F-4D97-AF65-F5344CB8AC3E}">
        <p14:creationId xmlns:p14="http://schemas.microsoft.com/office/powerpoint/2010/main" val="780617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8AEF3C-673A-4312-90C4-EB2FDD9108BB}" type="slidenum">
              <a:rPr lang="en-GB" smtClean="0"/>
              <a:t>53</a:t>
            </a:fld>
            <a:endParaRPr lang="en-GB"/>
          </a:p>
        </p:txBody>
      </p:sp>
    </p:spTree>
    <p:extLst>
      <p:ext uri="{BB962C8B-B14F-4D97-AF65-F5344CB8AC3E}">
        <p14:creationId xmlns:p14="http://schemas.microsoft.com/office/powerpoint/2010/main" val="3906103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8AEF3C-673A-4312-90C4-EB2FDD9108BB}" type="slidenum">
              <a:rPr lang="en-GB" smtClean="0"/>
              <a:t>54</a:t>
            </a:fld>
            <a:endParaRPr lang="en-GB"/>
          </a:p>
        </p:txBody>
      </p:sp>
    </p:spTree>
    <p:extLst>
      <p:ext uri="{BB962C8B-B14F-4D97-AF65-F5344CB8AC3E}">
        <p14:creationId xmlns:p14="http://schemas.microsoft.com/office/powerpoint/2010/main" val="1147826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4200" y="4073172"/>
            <a:ext cx="5486400" cy="4845050"/>
          </a:xfrm>
        </p:spPr>
        <p:txBody>
          <a:bodyPr/>
          <a:lstStyle/>
          <a:p>
            <a:endParaRPr lang="en-GB" dirty="0" smtClean="0"/>
          </a:p>
          <a:p>
            <a:r>
              <a:rPr lang="en-GB" dirty="0" smtClean="0"/>
              <a:t>About Quakers: George Fox and ‘Inner Light” persecuted since would not pay </a:t>
            </a:r>
            <a:r>
              <a:rPr lang="en-GB" dirty="0" err="1" smtClean="0"/>
              <a:t>tithese</a:t>
            </a:r>
            <a:r>
              <a:rPr lang="en-GB" dirty="0" smtClean="0"/>
              <a:t> or attend </a:t>
            </a:r>
            <a:r>
              <a:rPr lang="en-GB" dirty="0" err="1" smtClean="0"/>
              <a:t>angican</a:t>
            </a:r>
            <a:r>
              <a:rPr lang="en-GB" dirty="0" smtClean="0"/>
              <a:t> and breached ‘5 mile rule’ fines and imprisonment.</a:t>
            </a:r>
            <a:endParaRPr lang="en-GB" dirty="0"/>
          </a:p>
          <a:p>
            <a:endParaRPr lang="en-GB" dirty="0" smtClean="0"/>
          </a:p>
          <a:p>
            <a:r>
              <a:rPr lang="en-GB" dirty="0" smtClean="0"/>
              <a:t>Religious movements during 1650;s</a:t>
            </a:r>
            <a:r>
              <a:rPr lang="en-GB" dirty="0">
                <a:hlinkClick r:id="rId3" tooltip="Seekers"/>
              </a:rPr>
              <a:t>Seekers</a:t>
            </a:r>
            <a:r>
              <a:rPr lang="en-GB" dirty="0"/>
              <a:t>, </a:t>
            </a:r>
            <a:r>
              <a:rPr lang="en-GB" dirty="0" err="1">
                <a:hlinkClick r:id="rId4" tooltip="Ranters"/>
              </a:rPr>
              <a:t>Ranters</a:t>
            </a:r>
            <a:r>
              <a:rPr lang="en-GB" dirty="0"/>
              <a:t>, </a:t>
            </a:r>
            <a:r>
              <a:rPr lang="en-GB" dirty="0">
                <a:hlinkClick r:id="rId5" tooltip="Antinomianism"/>
              </a:rPr>
              <a:t>Antinomians</a:t>
            </a:r>
            <a:r>
              <a:rPr lang="en-GB" dirty="0"/>
              <a:t>, </a:t>
            </a:r>
            <a:r>
              <a:rPr lang="en-GB" dirty="0">
                <a:hlinkClick r:id="rId6" tooltip="Seventh Day Baptists"/>
              </a:rPr>
              <a:t>Seventh Day Baptists</a:t>
            </a:r>
            <a:r>
              <a:rPr lang="en-GB" dirty="0"/>
              <a:t>, </a:t>
            </a:r>
            <a:r>
              <a:rPr lang="en-GB" dirty="0">
                <a:hlinkClick r:id="rId7" tooltip="Soul sleep"/>
              </a:rPr>
              <a:t>Soul sleepers</a:t>
            </a:r>
            <a:r>
              <a:rPr lang="en-GB" dirty="0"/>
              <a:t>, </a:t>
            </a:r>
            <a:r>
              <a:rPr lang="en-GB" dirty="0" err="1">
                <a:hlinkClick r:id="rId8" tooltip="Adamites"/>
              </a:rPr>
              <a:t>Adamites</a:t>
            </a:r>
            <a:r>
              <a:rPr lang="en-GB" dirty="0"/>
              <a:t>, </a:t>
            </a:r>
            <a:r>
              <a:rPr lang="en-GB" dirty="0">
                <a:hlinkClick r:id="rId9" tooltip="Diggers"/>
              </a:rPr>
              <a:t>Diggers</a:t>
            </a:r>
            <a:r>
              <a:rPr lang="en-GB" dirty="0"/>
              <a:t>, </a:t>
            </a:r>
            <a:r>
              <a:rPr lang="en-GB" dirty="0">
                <a:hlinkClick r:id="rId10" tooltip="Levellers"/>
              </a:rPr>
              <a:t>Levellers</a:t>
            </a:r>
            <a:r>
              <a:rPr lang="en-GB" dirty="0"/>
              <a:t>, </a:t>
            </a:r>
            <a:r>
              <a:rPr lang="en-GB" dirty="0" err="1">
                <a:hlinkClick r:id="rId11" tooltip="Behmenists"/>
              </a:rPr>
              <a:t>Behmenists</a:t>
            </a:r>
            <a:r>
              <a:rPr lang="en-GB" dirty="0"/>
              <a:t>, </a:t>
            </a:r>
            <a:r>
              <a:rPr lang="en-GB" dirty="0" err="1">
                <a:hlinkClick r:id="rId12" tooltip="Muggletonians"/>
              </a:rPr>
              <a:t>Muggletonians</a:t>
            </a:r>
            <a:endParaRPr lang="en-GB" dirty="0" smtClean="0"/>
          </a:p>
          <a:p>
            <a:endParaRPr lang="en-GB" dirty="0"/>
          </a:p>
          <a:p>
            <a:r>
              <a:rPr lang="en-GB" dirty="0" smtClean="0"/>
              <a:t>About William Penn:</a:t>
            </a:r>
          </a:p>
          <a:p>
            <a:endParaRPr lang="en-GB" dirty="0"/>
          </a:p>
          <a:p>
            <a:r>
              <a:rPr lang="en-GB" dirty="0" smtClean="0"/>
              <a:t>Father admiral for </a:t>
            </a:r>
            <a:r>
              <a:rPr lang="en-GB" dirty="0" err="1" smtClean="0"/>
              <a:t>Cromwelll</a:t>
            </a:r>
            <a:r>
              <a:rPr lang="en-GB" dirty="0" smtClean="0"/>
              <a:t>. Given lands seized from Catholics in Ireland, switched side to support Charles 2</a:t>
            </a:r>
            <a:r>
              <a:rPr lang="en-GB" baseline="30000" dirty="0" smtClean="0"/>
              <a:t>nd</a:t>
            </a:r>
            <a:r>
              <a:rPr lang="en-GB" dirty="0" smtClean="0"/>
              <a:t>.  William born 1644, </a:t>
            </a:r>
            <a:r>
              <a:rPr lang="en-GB" dirty="0"/>
              <a:t>D</a:t>
            </a:r>
            <a:r>
              <a:rPr lang="en-GB" dirty="0" smtClean="0"/>
              <a:t>utch mother, </a:t>
            </a:r>
          </a:p>
          <a:p>
            <a:r>
              <a:rPr lang="en-GB" dirty="0" smtClean="0"/>
              <a:t>William student at Oxford, supports lecturer fired for </a:t>
            </a:r>
            <a:r>
              <a:rPr lang="en-GB" dirty="0"/>
              <a:t>Q</a:t>
            </a:r>
            <a:r>
              <a:rPr lang="en-GB" dirty="0" smtClean="0"/>
              <a:t>uaker beliefs, father sends to France …befriends </a:t>
            </a:r>
            <a:r>
              <a:rPr lang="en-GB" dirty="0"/>
              <a:t>Q</a:t>
            </a:r>
            <a:r>
              <a:rPr lang="en-GB" dirty="0" smtClean="0"/>
              <a:t>uakers, Holland returns announces Quaker, refuses to ‘swear’ allegiance to King father throws him out, lives among Quakers, fined, imprisoned, jury would not </a:t>
            </a:r>
            <a:r>
              <a:rPr lang="en-GB" dirty="0" err="1" smtClean="0"/>
              <a:t>convict..jury</a:t>
            </a:r>
            <a:r>
              <a:rPr lang="en-GB" dirty="0" smtClean="0"/>
              <a:t> fined 1 years wage sued court…and won…juries exempt from fines Father dies after </a:t>
            </a:r>
            <a:r>
              <a:rPr lang="en-GB" dirty="0" err="1" smtClean="0"/>
              <a:t>reconcilied</a:t>
            </a:r>
            <a:r>
              <a:rPr lang="en-GB" dirty="0" smtClean="0"/>
              <a:t> with son, Charles owes debt, Penn wants home for </a:t>
            </a:r>
            <a:r>
              <a:rPr lang="en-GB" dirty="0" err="1" smtClean="0"/>
              <a:t>Quaekers</a:t>
            </a:r>
            <a:r>
              <a:rPr lang="en-GB" dirty="0" smtClean="0"/>
              <a:t> and place for experiment agrees –45000 acres land….joins 2,000 settlers (other </a:t>
            </a:r>
            <a:r>
              <a:rPr lang="en-GB" dirty="0" err="1" smtClean="0"/>
              <a:t>quakers</a:t>
            </a:r>
            <a:r>
              <a:rPr lang="en-GB" dirty="0" smtClean="0"/>
              <a:t> here banished by </a:t>
            </a:r>
            <a:r>
              <a:rPr lang="en-GB" dirty="0" err="1" smtClean="0"/>
              <a:t>NewEngland</a:t>
            </a:r>
            <a:r>
              <a:rPr lang="en-GB" dirty="0" smtClean="0"/>
              <a:t>), commit to honest dealing, local Indians paid fair price and retained hunting rights, democratic tolerant of </a:t>
            </a:r>
            <a:r>
              <a:rPr lang="en-GB" dirty="0" err="1" smtClean="0"/>
              <a:t>reigion</a:t>
            </a:r>
            <a:r>
              <a:rPr lang="en-GB" dirty="0" smtClean="0"/>
              <a:t> but no behaviour, death penalty for treason and </a:t>
            </a:r>
            <a:r>
              <a:rPr lang="en-GB" dirty="0" err="1" smtClean="0"/>
              <a:t>murder,no</a:t>
            </a:r>
            <a:r>
              <a:rPr lang="en-GB" dirty="0" smtClean="0"/>
              <a:t> witches</a:t>
            </a:r>
          </a:p>
          <a:p>
            <a:endParaRPr lang="en-GB" dirty="0"/>
          </a:p>
          <a:p>
            <a:r>
              <a:rPr lang="en-GB" dirty="0" smtClean="0"/>
              <a:t>Not happy ending  for  Indians or Penn</a:t>
            </a:r>
          </a:p>
          <a:p>
            <a:endParaRPr lang="en-GB" dirty="0"/>
          </a:p>
          <a:p>
            <a:r>
              <a:rPr lang="en-GB" dirty="0" smtClean="0"/>
              <a:t>Walking Purchase …..</a:t>
            </a:r>
            <a:r>
              <a:rPr lang="en-GB" dirty="0" err="1" smtClean="0"/>
              <a:t>Penns</a:t>
            </a:r>
            <a:r>
              <a:rPr lang="en-GB" dirty="0" smtClean="0"/>
              <a:t> son.. The long run, Indians removed , fled</a:t>
            </a:r>
          </a:p>
          <a:p>
            <a:r>
              <a:rPr lang="en-GB" dirty="0" smtClean="0"/>
              <a:t>Penn…returns to England, debtors </a:t>
            </a:r>
            <a:r>
              <a:rPr lang="en-GB" dirty="0" err="1" smtClean="0"/>
              <a:t>prision</a:t>
            </a:r>
            <a:r>
              <a:rPr lang="en-GB" dirty="0" smtClean="0"/>
              <a:t>, rescued by public, dies in poverty.</a:t>
            </a:r>
          </a:p>
        </p:txBody>
      </p:sp>
      <p:sp>
        <p:nvSpPr>
          <p:cNvPr id="4" name="Slide Number Placeholder 3"/>
          <p:cNvSpPr>
            <a:spLocks noGrp="1"/>
          </p:cNvSpPr>
          <p:nvPr>
            <p:ph type="sldNum" sz="quarter" idx="10"/>
          </p:nvPr>
        </p:nvSpPr>
        <p:spPr/>
        <p:txBody>
          <a:bodyPr/>
          <a:lstStyle/>
          <a:p>
            <a:fld id="{F58AEF3C-673A-4312-90C4-EB2FDD9108BB}" type="slidenum">
              <a:rPr lang="en-GB" smtClean="0"/>
              <a:t>59</a:t>
            </a:fld>
            <a:endParaRPr lang="en-GB"/>
          </a:p>
        </p:txBody>
      </p:sp>
    </p:spTree>
    <p:extLst>
      <p:ext uri="{BB962C8B-B14F-4D97-AF65-F5344CB8AC3E}">
        <p14:creationId xmlns:p14="http://schemas.microsoft.com/office/powerpoint/2010/main" val="3415203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8AEF3C-673A-4312-90C4-EB2FDD9108BB}" type="slidenum">
              <a:rPr lang="en-GB" smtClean="0"/>
              <a:t>67</a:t>
            </a:fld>
            <a:endParaRPr lang="en-GB" dirty="0"/>
          </a:p>
        </p:txBody>
      </p:sp>
    </p:spTree>
    <p:extLst>
      <p:ext uri="{BB962C8B-B14F-4D97-AF65-F5344CB8AC3E}">
        <p14:creationId xmlns:p14="http://schemas.microsoft.com/office/powerpoint/2010/main" val="1224098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8AEF3C-673A-4312-90C4-EB2FDD9108BB}" type="slidenum">
              <a:rPr lang="en-GB" smtClean="0"/>
              <a:t>68</a:t>
            </a:fld>
            <a:endParaRPr lang="en-GB" dirty="0"/>
          </a:p>
        </p:txBody>
      </p:sp>
    </p:spTree>
    <p:extLst>
      <p:ext uri="{BB962C8B-B14F-4D97-AF65-F5344CB8AC3E}">
        <p14:creationId xmlns:p14="http://schemas.microsoft.com/office/powerpoint/2010/main" val="148232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85406"/>
          </a:xfrm>
        </p:spPr>
        <p:txBody>
          <a:bodyPr/>
          <a:lstStyle/>
          <a:p>
            <a:r>
              <a:rPr lang="en-GB" dirty="0" smtClean="0"/>
              <a:t>Brief history</a:t>
            </a:r>
          </a:p>
          <a:p>
            <a:endParaRPr lang="en-GB" dirty="0"/>
          </a:p>
          <a:p>
            <a:r>
              <a:rPr lang="en-GB" dirty="0" smtClean="0"/>
              <a:t>No witch trials in medieval Europe….tolerance of the “wise woman” and use of herbs as medicines. Considered ‘pagan superstition” </a:t>
            </a:r>
            <a:r>
              <a:rPr lang="en-GB" dirty="0" err="1" smtClean="0"/>
              <a:t>Inquisiton</a:t>
            </a:r>
            <a:r>
              <a:rPr lang="en-GB" dirty="0" smtClean="0"/>
              <a:t> </a:t>
            </a:r>
            <a:r>
              <a:rPr lang="en-GB" dirty="0" smtClean="0"/>
              <a:t>papal</a:t>
            </a:r>
            <a:endParaRPr lang="en-GB" dirty="0"/>
          </a:p>
        </p:txBody>
      </p:sp>
      <p:sp>
        <p:nvSpPr>
          <p:cNvPr id="4" name="Slide Number Placeholder 3"/>
          <p:cNvSpPr>
            <a:spLocks noGrp="1"/>
          </p:cNvSpPr>
          <p:nvPr>
            <p:ph type="sldNum" sz="quarter" idx="10"/>
          </p:nvPr>
        </p:nvSpPr>
        <p:spPr/>
        <p:txBody>
          <a:bodyPr/>
          <a:lstStyle/>
          <a:p>
            <a:fld id="{F58AEF3C-673A-4312-90C4-EB2FDD9108BB}" type="slidenum">
              <a:rPr lang="en-GB" smtClean="0"/>
              <a:t>77</a:t>
            </a:fld>
            <a:endParaRPr lang="en-GB"/>
          </a:p>
        </p:txBody>
      </p:sp>
    </p:spTree>
    <p:extLst>
      <p:ext uri="{BB962C8B-B14F-4D97-AF65-F5344CB8AC3E}">
        <p14:creationId xmlns:p14="http://schemas.microsoft.com/office/powerpoint/2010/main" val="1258989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3600450"/>
          </a:xfrm>
        </p:spPr>
        <p:txBody>
          <a:bodyPr/>
          <a:lstStyle/>
          <a:p>
            <a:r>
              <a:rPr lang="en-GB" dirty="0"/>
              <a:t>1608: Jamestown Virginia settlement </a:t>
            </a:r>
          </a:p>
          <a:p>
            <a:pPr lvl="1"/>
            <a:r>
              <a:rPr lang="en-GB" dirty="0"/>
              <a:t>100 men and boys arrived 1607, too many ‘ gentlemen”, near starvation </a:t>
            </a:r>
          </a:p>
          <a:p>
            <a:pPr lvl="1"/>
            <a:r>
              <a:rPr lang="en-GB" dirty="0"/>
              <a:t>‘Governing Council’ names in metal box to be opened en route</a:t>
            </a:r>
          </a:p>
          <a:p>
            <a:pPr lvl="1"/>
            <a:r>
              <a:rPr lang="en-GB" dirty="0"/>
              <a:t>Among them Captain John Smith (mercenary, Fought with Dutch vs Spain, then Holy Roman Empire vs Ottomans, captured sold into slavery, escaped by </a:t>
            </a:r>
            <a:r>
              <a:rPr lang="en-GB" dirty="0" smtClean="0"/>
              <a:t>killing </a:t>
            </a:r>
            <a:r>
              <a:rPr lang="en-GB" dirty="0"/>
              <a:t>owner, went to Russia, Poland, England  coat of arms engraved with three heads (representing three Turkish officers he had killed) and the motto </a:t>
            </a:r>
            <a:r>
              <a:rPr lang="en-GB" i="1" dirty="0" err="1"/>
              <a:t>Vincere</a:t>
            </a:r>
            <a:r>
              <a:rPr lang="en-GB" i="1" dirty="0"/>
              <a:t> </a:t>
            </a:r>
            <a:r>
              <a:rPr lang="en-GB" i="1" dirty="0" err="1"/>
              <a:t>est</a:t>
            </a:r>
            <a:r>
              <a:rPr lang="en-GB" i="1" dirty="0"/>
              <a:t> </a:t>
            </a:r>
            <a:r>
              <a:rPr lang="en-GB" i="1" dirty="0" err="1"/>
              <a:t>Vivere</a:t>
            </a:r>
            <a:r>
              <a:rPr lang="en-GB" dirty="0"/>
              <a:t>, Latin for “to conquer is to live.”</a:t>
            </a:r>
          </a:p>
          <a:p>
            <a:endParaRPr lang="en-GB" dirty="0"/>
          </a:p>
          <a:p>
            <a:r>
              <a:rPr lang="en-GB" dirty="0"/>
              <a:t>Run out of food, lots of gentlemen few willing to actually farm. Then in April, they experienced an infestation of rats, along with dampness which destroyed all their stored corn. They needed food badly and Smith sent a large group of settlers to fish and others to gather shellfish downriver. They came back without food </a:t>
            </a:r>
            <a:r>
              <a:rPr lang="en-GB" dirty="0" smtClean="0"/>
              <a:t>, given scraps by Indians. Smith ordered </a:t>
            </a:r>
            <a:r>
              <a:rPr lang="en-GB" dirty="0"/>
              <a:t>them to trade their guns and tools for fruit from the Indians and everyone to work or be banished from the fort.</a:t>
            </a:r>
            <a:r>
              <a:rPr lang="en-GB" baseline="30000" dirty="0">
                <a:hlinkClick r:id="rId3"/>
              </a:rPr>
              <a:t>[20</a:t>
            </a:r>
            <a:r>
              <a:rPr lang="en-GB" baseline="30000" dirty="0" smtClean="0">
                <a:hlinkClick r:id="rId3"/>
              </a:rPr>
              <a:t>]</a:t>
            </a:r>
            <a:endParaRPr lang="en-GB" dirty="0"/>
          </a:p>
          <a:p>
            <a:r>
              <a:rPr lang="en-GB" dirty="0"/>
              <a:t>Skirmishes with Indians. Smith  captured and ‘adopted’ (JS though love of </a:t>
            </a:r>
            <a:r>
              <a:rPr lang="en-GB" dirty="0" err="1"/>
              <a:t>Pocohantas</a:t>
            </a:r>
            <a:r>
              <a:rPr lang="en-GB" dirty="0"/>
              <a:t>.. @peace of </a:t>
            </a:r>
            <a:r>
              <a:rPr lang="en-GB" dirty="0" err="1"/>
              <a:t>Pocohntas</a:t>
            </a:r>
            <a:r>
              <a:rPr lang="en-GB" dirty="0"/>
              <a:t> till 1620) “</a:t>
            </a:r>
          </a:p>
          <a:p>
            <a:endParaRPr lang="en-GB" dirty="0"/>
          </a:p>
          <a:p>
            <a:r>
              <a:rPr lang="en-GB" dirty="0"/>
              <a:t>Introduces no work </a:t>
            </a:r>
            <a:r>
              <a:rPr lang="en-GB" dirty="0" err="1"/>
              <a:t>work</a:t>
            </a:r>
            <a:r>
              <a:rPr lang="en-GB" dirty="0"/>
              <a:t> no food “There was no talk, no hope, no work but dig gold, wash gold, refine gold, load gold --- such a bruit of GOLD that one mad fellow desired to be buried in the sands, lest they should by their art make gold of his bones!" </a:t>
            </a:r>
          </a:p>
          <a:p>
            <a:endParaRPr lang="en-GB" dirty="0"/>
          </a:p>
          <a:p>
            <a:pPr marL="0" lvl="1"/>
            <a:r>
              <a:rPr lang="en-GB" dirty="0"/>
              <a:t>Reinforced each year, including 90 women 1609 </a:t>
            </a:r>
          </a:p>
          <a:p>
            <a:r>
              <a:rPr lang="en-GB" dirty="0"/>
              <a:t>Fire, extreme cold, </a:t>
            </a:r>
            <a:r>
              <a:rPr lang="en-GB" dirty="0" err="1"/>
              <a:t>Powahattan</a:t>
            </a:r>
            <a:r>
              <a:rPr lang="en-GB" dirty="0"/>
              <a:t> sends food</a:t>
            </a:r>
          </a:p>
          <a:p>
            <a:endParaRPr lang="en-GB" dirty="0"/>
          </a:p>
          <a:p>
            <a:r>
              <a:rPr lang="en-GB" dirty="0"/>
              <a:t>Hurt by gunpowder ,</a:t>
            </a:r>
            <a:r>
              <a:rPr lang="en-GB" dirty="0" err="1"/>
              <a:t>Pocohanos</a:t>
            </a:r>
            <a:r>
              <a:rPr lang="en-GB" dirty="0"/>
              <a:t> marries </a:t>
            </a:r>
            <a:r>
              <a:rPr lang="en-GB" dirty="0" err="1"/>
              <a:t>Jone</a:t>
            </a:r>
            <a:r>
              <a:rPr lang="en-GB" dirty="0"/>
              <a:t> Rolfe, returns to England celebrity, dies of typhus. JS retires to country, writes memories . </a:t>
            </a:r>
          </a:p>
          <a:p>
            <a:endParaRPr lang="en-GB" dirty="0"/>
          </a:p>
          <a:p>
            <a:r>
              <a:rPr lang="en-GB" dirty="0"/>
              <a:t>More ships arrive 1609-10, “Starving Time” population of James reduced from 500 to 60 </a:t>
            </a:r>
            <a:r>
              <a:rPr lang="en-GB" dirty="0" smtClean="0"/>
              <a:t>Cannibalism….</a:t>
            </a:r>
            <a:r>
              <a:rPr lang="en-GB" dirty="0"/>
              <a:t>more ships arrive tobacco 1612 and </a:t>
            </a:r>
            <a:r>
              <a:rPr lang="en-GB" dirty="0" smtClean="0"/>
              <a:t>profitability</a:t>
            </a:r>
            <a:endParaRPr lang="en-GB" dirty="0"/>
          </a:p>
          <a:p>
            <a:pPr lvl="1"/>
            <a:r>
              <a:rPr lang="en-GB" dirty="0"/>
              <a:t>First Africans arrive 1619 50 …. ‘indentured servants’….perpetually</a:t>
            </a:r>
          </a:p>
          <a:p>
            <a:pPr lvl="1"/>
            <a:r>
              <a:rPr lang="en-GB" dirty="0"/>
              <a:t>3,000 settlers by 1620</a:t>
            </a:r>
          </a:p>
          <a:p>
            <a:endParaRPr lang="en-GB" dirty="0"/>
          </a:p>
        </p:txBody>
      </p:sp>
      <p:sp>
        <p:nvSpPr>
          <p:cNvPr id="4" name="Slide Number Placeholder 3"/>
          <p:cNvSpPr>
            <a:spLocks noGrp="1"/>
          </p:cNvSpPr>
          <p:nvPr>
            <p:ph type="sldNum" sz="quarter" idx="10"/>
          </p:nvPr>
        </p:nvSpPr>
        <p:spPr/>
        <p:txBody>
          <a:bodyPr/>
          <a:lstStyle/>
          <a:p>
            <a:fld id="{F58AEF3C-673A-4312-90C4-EB2FDD9108BB}" type="slidenum">
              <a:rPr lang="en-GB" smtClean="0"/>
              <a:t>5</a:t>
            </a:fld>
            <a:endParaRPr lang="en-GB"/>
          </a:p>
        </p:txBody>
      </p:sp>
    </p:spTree>
    <p:extLst>
      <p:ext uri="{BB962C8B-B14F-4D97-AF65-F5344CB8AC3E}">
        <p14:creationId xmlns:p14="http://schemas.microsoft.com/office/powerpoint/2010/main" val="289169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8AEF3C-673A-4312-90C4-EB2FDD9108BB}" type="slidenum">
              <a:rPr lang="en-GB" smtClean="0"/>
              <a:t>6</a:t>
            </a:fld>
            <a:endParaRPr lang="en-GB"/>
          </a:p>
        </p:txBody>
      </p:sp>
    </p:spTree>
    <p:extLst>
      <p:ext uri="{BB962C8B-B14F-4D97-AF65-F5344CB8AC3E}">
        <p14:creationId xmlns:p14="http://schemas.microsoft.com/office/powerpoint/2010/main" val="1219297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973138"/>
            <a:ext cx="5486400" cy="3086100"/>
          </a:xfrm>
        </p:spPr>
      </p:sp>
      <p:sp>
        <p:nvSpPr>
          <p:cNvPr id="3" name="Notes Placeholder 2"/>
          <p:cNvSpPr>
            <a:spLocks noGrp="1"/>
          </p:cNvSpPr>
          <p:nvPr>
            <p:ph type="body" idx="1"/>
          </p:nvPr>
        </p:nvSpPr>
        <p:spPr>
          <a:xfrm>
            <a:off x="685800" y="4152193"/>
            <a:ext cx="5486400" cy="4912785"/>
          </a:xfrm>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fld id="{F58AEF3C-673A-4312-90C4-EB2FDD9108BB}" type="slidenum">
              <a:rPr lang="en-GB" smtClean="0"/>
              <a:t>24</a:t>
            </a:fld>
            <a:endParaRPr lang="en-GB"/>
          </a:p>
        </p:txBody>
      </p:sp>
    </p:spTree>
    <p:extLst>
      <p:ext uri="{BB962C8B-B14F-4D97-AF65-F5344CB8AC3E}">
        <p14:creationId xmlns:p14="http://schemas.microsoft.com/office/powerpoint/2010/main" val="1405959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8AEF3C-673A-4312-90C4-EB2FDD9108BB}" type="slidenum">
              <a:rPr lang="en-GB" smtClean="0"/>
              <a:t>28</a:t>
            </a:fld>
            <a:endParaRPr lang="en-GB"/>
          </a:p>
        </p:txBody>
      </p:sp>
    </p:spTree>
    <p:extLst>
      <p:ext uri="{BB962C8B-B14F-4D97-AF65-F5344CB8AC3E}">
        <p14:creationId xmlns:p14="http://schemas.microsoft.com/office/powerpoint/2010/main" val="171077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34417"/>
            <a:ext cx="5486400" cy="3600450"/>
          </a:xfrm>
        </p:spPr>
        <p:txBody>
          <a:bodyPr/>
          <a:lstStyle/>
          <a:p>
            <a:pPr fontAlgn="base"/>
            <a:endParaRPr lang="en-GB" b="1" dirty="0" smtClean="0"/>
          </a:p>
          <a:p>
            <a:r>
              <a:rPr lang="en-GB" b="1" dirty="0" smtClean="0"/>
              <a:t>About Pilgrims </a:t>
            </a:r>
            <a:r>
              <a:rPr lang="en-GB" dirty="0"/>
              <a:t>Separatists :Anglican church too Catholic by ritual and hierarchy, all decisions at </a:t>
            </a:r>
            <a:r>
              <a:rPr lang="en-GB" dirty="0" err="1"/>
              <a:t>churh</a:t>
            </a:r>
            <a:endParaRPr lang="en-GB" dirty="0"/>
          </a:p>
          <a:p>
            <a:r>
              <a:rPr lang="en-GB" dirty="0"/>
              <a:t>The elect pre chosen, revealed by clothes and manner</a:t>
            </a:r>
          </a:p>
          <a:p>
            <a:r>
              <a:rPr lang="en-GB" dirty="0"/>
              <a:t>Democratic-(ish), literate, tenacious, industrious and well prepared …but not for winter</a:t>
            </a:r>
          </a:p>
          <a:p>
            <a:r>
              <a:rPr lang="en-GB" dirty="0"/>
              <a:t>Intolerant of other beliefs and genocidically inclined</a:t>
            </a:r>
          </a:p>
          <a:p>
            <a:pPr fontAlgn="base"/>
            <a:endParaRPr lang="en-GB" b="1" dirty="0"/>
          </a:p>
          <a:p>
            <a:pPr fontAlgn="base"/>
            <a:endParaRPr lang="en-GB" b="1" dirty="0" smtClean="0"/>
          </a:p>
          <a:p>
            <a:pPr fontAlgn="base"/>
            <a:r>
              <a:rPr lang="en-GB" b="1" dirty="0" smtClean="0"/>
              <a:t>Sacraments: </a:t>
            </a:r>
            <a:r>
              <a:rPr lang="en-GB" dirty="0" smtClean="0"/>
              <a:t> </a:t>
            </a:r>
            <a:r>
              <a:rPr lang="en-GB" dirty="0" smtClean="0">
                <a:hlinkClick r:id="rId3"/>
              </a:rPr>
              <a:t>baptism</a:t>
            </a:r>
            <a:r>
              <a:rPr lang="en-GB" dirty="0" smtClean="0"/>
              <a:t> and the </a:t>
            </a:r>
            <a:r>
              <a:rPr lang="en-GB" dirty="0" smtClean="0">
                <a:hlinkClick r:id="rId4"/>
              </a:rPr>
              <a:t>Lord's Supper</a:t>
            </a:r>
            <a:r>
              <a:rPr lang="en-GB" dirty="0" smtClean="0"/>
              <a:t>. </a:t>
            </a:r>
            <a:r>
              <a:rPr lang="en-GB" b="1" dirty="0" smtClean="0"/>
              <a:t>Unconditional Election: </a:t>
            </a:r>
            <a:r>
              <a:rPr lang="en-GB" dirty="0" smtClean="0"/>
              <a:t>As </a:t>
            </a:r>
            <a:r>
              <a:rPr lang="en-GB" dirty="0" smtClean="0">
                <a:hlinkClick r:id="rId5"/>
              </a:rPr>
              <a:t>Calvinists</a:t>
            </a:r>
            <a:r>
              <a:rPr lang="en-GB" dirty="0" smtClean="0"/>
              <a:t>, the Pilgrims believed that God predestined or chose who would go to </a:t>
            </a:r>
            <a:r>
              <a:rPr lang="en-GB" dirty="0" smtClean="0">
                <a:hlinkClick r:id="rId6"/>
              </a:rPr>
              <a:t>heaven</a:t>
            </a:r>
            <a:r>
              <a:rPr lang="en-GB" dirty="0" smtClean="0"/>
              <a:t> or </a:t>
            </a:r>
            <a:r>
              <a:rPr lang="en-GB" dirty="0" smtClean="0">
                <a:hlinkClick r:id="rId7"/>
              </a:rPr>
              <a:t>hell</a:t>
            </a:r>
            <a:r>
              <a:rPr lang="en-GB" dirty="0" smtClean="0"/>
              <a:t> before the </a:t>
            </a:r>
            <a:r>
              <a:rPr lang="en-GB" dirty="0" smtClean="0">
                <a:hlinkClick r:id="rId8"/>
              </a:rPr>
              <a:t>creation</a:t>
            </a:r>
            <a:r>
              <a:rPr lang="en-GB" dirty="0" smtClean="0"/>
              <a:t> of the </a:t>
            </a:r>
            <a:r>
              <a:rPr lang="en-GB" dirty="0" err="1" smtClean="0"/>
              <a:t>worldey</a:t>
            </a:r>
            <a:r>
              <a:rPr lang="en-GB" dirty="0" smtClean="0"/>
              <a:t> thought only the saved would engage in </a:t>
            </a:r>
            <a:r>
              <a:rPr lang="en-GB" dirty="0" smtClean="0">
                <a:hlinkClick r:id="rId9"/>
              </a:rPr>
              <a:t>godly </a:t>
            </a:r>
            <a:r>
              <a:rPr lang="en-GB" dirty="0" err="1" smtClean="0">
                <a:hlinkClick r:id="rId9"/>
              </a:rPr>
              <a:t>behavior</a:t>
            </a:r>
            <a:r>
              <a:rPr lang="en-GB" dirty="0" smtClean="0"/>
              <a:t>. Hence, strict </a:t>
            </a:r>
            <a:r>
              <a:rPr lang="en-GB" dirty="0" smtClean="0">
                <a:hlinkClick r:id="rId10"/>
              </a:rPr>
              <a:t>obedience</a:t>
            </a:r>
            <a:r>
              <a:rPr lang="en-GB" dirty="0" smtClean="0"/>
              <a:t> to the law was demanded and hard work was required. Their religious practices and lifestyle were solely Bible-based. While the Anglican Church used a Book of Common Prayer, the Pilgrims read only from a psalm book, rejecting any prayers written by modern people.</a:t>
            </a:r>
          </a:p>
          <a:p>
            <a:pPr fontAlgn="base"/>
            <a:r>
              <a:rPr lang="en-GB" b="1" dirty="0" smtClean="0"/>
              <a:t>Religious Holidays: </a:t>
            </a:r>
            <a:r>
              <a:rPr lang="en-GB" dirty="0" smtClean="0"/>
              <a:t>The Pilgrims observed the commandment to "Remember the </a:t>
            </a:r>
            <a:r>
              <a:rPr lang="en-GB" dirty="0" err="1" smtClean="0"/>
              <a:t>sabbath</a:t>
            </a:r>
            <a:r>
              <a:rPr lang="en-GB" dirty="0" smtClean="0"/>
              <a:t> day, to keep it holy," (Exodus 20:8, KJV) yet they did not observe </a:t>
            </a:r>
            <a:r>
              <a:rPr lang="en-GB" dirty="0" smtClean="0">
                <a:hlinkClick r:id="rId11"/>
              </a:rPr>
              <a:t>Christmas</a:t>
            </a:r>
            <a:r>
              <a:rPr lang="en-GB" dirty="0" smtClean="0"/>
              <a:t> and </a:t>
            </a:r>
            <a:r>
              <a:rPr lang="en-GB" dirty="0" smtClean="0">
                <a:hlinkClick r:id="rId12"/>
              </a:rPr>
              <a:t>Easter</a:t>
            </a:r>
            <a:r>
              <a:rPr lang="en-GB" dirty="0" smtClean="0"/>
              <a:t> since they believed those religious holidays </a:t>
            </a:r>
            <a:r>
              <a:rPr lang="en-GB" dirty="0" err="1" smtClean="0"/>
              <a:t>rk</a:t>
            </a:r>
            <a:r>
              <a:rPr lang="en-GB" dirty="0" smtClean="0"/>
              <a:t> </a:t>
            </a:r>
            <a:r>
              <a:rPr lang="en-GB" b="1" dirty="0" smtClean="0"/>
              <a:t>Idolatry: </a:t>
            </a:r>
            <a:r>
              <a:rPr lang="en-GB" dirty="0" smtClean="0"/>
              <a:t>In their literal interpretation of the Bible, the Pilgrims rejected any church tradition or practice that did not have a Scripture verse to support it. They spurned crosses, statues, stained glass windows, e</a:t>
            </a:r>
          </a:p>
          <a:p>
            <a:endParaRPr lang="en-GB" dirty="0" smtClean="0"/>
          </a:p>
          <a:p>
            <a:r>
              <a:rPr lang="en-GB" dirty="0"/>
              <a:t>James 1 Patent: “By God’s visitation, reigned a wonderful plague…“that had led to the utter Destruction, </a:t>
            </a:r>
            <a:r>
              <a:rPr lang="en-GB" dirty="0" err="1"/>
              <a:t>Devastacion</a:t>
            </a:r>
            <a:r>
              <a:rPr lang="en-GB" dirty="0"/>
              <a:t>, and Depopulation of that whole territory.”</a:t>
            </a:r>
          </a:p>
          <a:p>
            <a:endParaRPr lang="en-GB" dirty="0"/>
          </a:p>
        </p:txBody>
      </p:sp>
      <p:sp>
        <p:nvSpPr>
          <p:cNvPr id="4" name="Slide Number Placeholder 3"/>
          <p:cNvSpPr>
            <a:spLocks noGrp="1"/>
          </p:cNvSpPr>
          <p:nvPr>
            <p:ph type="sldNum" sz="quarter" idx="10"/>
          </p:nvPr>
        </p:nvSpPr>
        <p:spPr/>
        <p:txBody>
          <a:bodyPr/>
          <a:lstStyle/>
          <a:p>
            <a:fld id="{F58AEF3C-673A-4312-90C4-EB2FDD9108BB}" type="slidenum">
              <a:rPr lang="en-GB" smtClean="0"/>
              <a:t>33</a:t>
            </a:fld>
            <a:endParaRPr lang="en-GB"/>
          </a:p>
        </p:txBody>
      </p:sp>
    </p:spTree>
    <p:extLst>
      <p:ext uri="{BB962C8B-B14F-4D97-AF65-F5344CB8AC3E}">
        <p14:creationId xmlns:p14="http://schemas.microsoft.com/office/powerpoint/2010/main" val="1757538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endParaRPr lang="en-GB" dirty="0" smtClean="0"/>
          </a:p>
          <a:p>
            <a:r>
              <a:rPr lang="en-GB" dirty="0" smtClean="0"/>
              <a:t>Pilgrims fleeing economic persecution . </a:t>
            </a:r>
          </a:p>
          <a:p>
            <a:endParaRPr lang="en-GB" dirty="0"/>
          </a:p>
          <a:p>
            <a:endParaRPr lang="en-GB" dirty="0" smtClean="0"/>
          </a:p>
          <a:p>
            <a:r>
              <a:rPr lang="en-GB" dirty="0" smtClean="0"/>
              <a:t>Plymouth </a:t>
            </a:r>
            <a:r>
              <a:rPr lang="en-GB" dirty="0"/>
              <a:t>faced many difficulties during its first winter, the most notable being the risk of starvation and the lack of suitable shelter. The Pilgrims had no way of knowing that the ground would be frozen by the middle of November, making it impossible to do any planting. Nor were they prepared for the snow storms that would make the countryside impassable without snowshoes. And in their haste to leave, they did not think to bring any fishing rods.</a:t>
            </a:r>
            <a:r>
              <a:rPr lang="en-GB" baseline="30000" dirty="0">
                <a:hlinkClick r:id="rId3"/>
              </a:rPr>
              <a:t>[1]</a:t>
            </a:r>
            <a:r>
              <a:rPr lang="en-GB" baseline="30000" dirty="0"/>
              <a:t>: </a:t>
            </a:r>
            <a:r>
              <a:rPr lang="en-GB" baseline="30000" dirty="0" smtClean="0"/>
              <a:t>4</a:t>
            </a:r>
          </a:p>
          <a:p>
            <a:r>
              <a:rPr lang="en-GB" baseline="30000" dirty="0" smtClean="0"/>
              <a:t>7</a:t>
            </a:r>
            <a:r>
              <a:rPr lang="en-GB" baseline="30000" dirty="0"/>
              <a:t> </a:t>
            </a:r>
            <a:endParaRPr lang="en-GB" dirty="0"/>
          </a:p>
          <a:p>
            <a:r>
              <a:rPr lang="en-GB" dirty="0"/>
              <a:t>From the beginning, the assistance they received from the local Native Americans was vital. One colonist's journal reported, "We dug and found some more corn, two or three baskets full, and a bag of beans. ... In all we had about ten bushels, which will be enough for seed. It is with God's help that we found this corn, for how else could we have done it, without meeting some Indians who might trouble us."</a:t>
            </a:r>
            <a:r>
              <a:rPr lang="en-GB" baseline="30000" dirty="0">
                <a:hlinkClick r:id="rId4"/>
              </a:rPr>
              <a:t>[31]</a:t>
            </a:r>
            <a:r>
              <a:rPr lang="en-GB" dirty="0"/>
              <a:t> Governor Bradford held out hope</a:t>
            </a:r>
            <a:r>
              <a:rPr lang="en-GB" dirty="0" smtClean="0"/>
              <a:t>:</a:t>
            </a:r>
          </a:p>
          <a:p>
            <a:endParaRPr lang="en-GB" dirty="0"/>
          </a:p>
          <a:p>
            <a:r>
              <a:rPr lang="en-GB" dirty="0" smtClean="0"/>
              <a:t>First T</a:t>
            </a:r>
            <a:endParaRPr lang="en-GB" dirty="0"/>
          </a:p>
          <a:p>
            <a:endParaRPr lang="en-GB" dirty="0"/>
          </a:p>
        </p:txBody>
      </p:sp>
      <p:sp>
        <p:nvSpPr>
          <p:cNvPr id="4" name="Slide Number Placeholder 3"/>
          <p:cNvSpPr>
            <a:spLocks noGrp="1"/>
          </p:cNvSpPr>
          <p:nvPr>
            <p:ph type="sldNum" sz="quarter" idx="10"/>
          </p:nvPr>
        </p:nvSpPr>
        <p:spPr/>
        <p:txBody>
          <a:bodyPr/>
          <a:lstStyle/>
          <a:p>
            <a:fld id="{F58AEF3C-673A-4312-90C4-EB2FDD9108BB}" type="slidenum">
              <a:rPr lang="en-GB" smtClean="0"/>
              <a:t>34</a:t>
            </a:fld>
            <a:endParaRPr lang="en-GB"/>
          </a:p>
        </p:txBody>
      </p:sp>
    </p:spTree>
    <p:extLst>
      <p:ext uri="{BB962C8B-B14F-4D97-AF65-F5344CB8AC3E}">
        <p14:creationId xmlns:p14="http://schemas.microsoft.com/office/powerpoint/2010/main" val="323701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58AEF3C-673A-4312-90C4-EB2FDD9108BB}" type="slidenum">
              <a:rPr lang="en-GB" smtClean="0"/>
              <a:t>47</a:t>
            </a:fld>
            <a:endParaRPr lang="en-GB"/>
          </a:p>
        </p:txBody>
      </p:sp>
    </p:spTree>
    <p:extLst>
      <p:ext uri="{BB962C8B-B14F-4D97-AF65-F5344CB8AC3E}">
        <p14:creationId xmlns:p14="http://schemas.microsoft.com/office/powerpoint/2010/main" val="1676034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58AEF3C-673A-4312-90C4-EB2FDD9108BB}" type="slidenum">
              <a:rPr lang="en-GB" smtClean="0"/>
              <a:t>52</a:t>
            </a:fld>
            <a:endParaRPr lang="en-GB"/>
          </a:p>
        </p:txBody>
      </p:sp>
    </p:spTree>
    <p:extLst>
      <p:ext uri="{BB962C8B-B14F-4D97-AF65-F5344CB8AC3E}">
        <p14:creationId xmlns:p14="http://schemas.microsoft.com/office/powerpoint/2010/main" val="4056012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24/07/2023</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24/07/2023</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24/07/2023</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merriam-webster.com/dictionary/covenant" TargetMode="External"/><Relationship Id="rId2" Type="http://schemas.openxmlformats.org/officeDocument/2006/relationships/hyperlink" Target="https://www.merriam-webster.com/dictionary/diverse" TargetMode="External"/><Relationship Id="rId1" Type="http://schemas.openxmlformats.org/officeDocument/2006/relationships/slideLayout" Target="../slideLayouts/slideLayout2.xml"/><Relationship Id="rId5" Type="http://schemas.openxmlformats.org/officeDocument/2006/relationships/hyperlink" Target="https://www.merriam-webster.com/dictionary/posterity" TargetMode="External"/><Relationship Id="rId4" Type="http://schemas.openxmlformats.org/officeDocument/2006/relationships/hyperlink" Target="https://www.britannica.com/place/New-England"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69704" y="569476"/>
            <a:ext cx="10151165" cy="2262781"/>
          </a:xfrm>
        </p:spPr>
        <p:txBody>
          <a:bodyPr/>
          <a:lstStyle/>
          <a:p>
            <a:r>
              <a:rPr lang="en-GB" dirty="0" smtClean="0"/>
              <a:t>American History</a:t>
            </a:r>
            <a:endParaRPr lang="en-GB" dirty="0"/>
          </a:p>
        </p:txBody>
      </p:sp>
      <p:sp>
        <p:nvSpPr>
          <p:cNvPr id="3" name="Subtitle 2"/>
          <p:cNvSpPr>
            <a:spLocks noGrp="1"/>
          </p:cNvSpPr>
          <p:nvPr>
            <p:ph type="subTitle" idx="1"/>
          </p:nvPr>
        </p:nvSpPr>
        <p:spPr>
          <a:xfrm>
            <a:off x="1609337" y="3240961"/>
            <a:ext cx="8915399" cy="523491"/>
          </a:xfrm>
        </p:spPr>
        <p:txBody>
          <a:bodyPr>
            <a:noAutofit/>
          </a:bodyPr>
          <a:lstStyle/>
          <a:p>
            <a:pPr algn="ctr"/>
            <a:r>
              <a:rPr lang="en-GB" sz="4400" dirty="0" smtClean="0">
                <a:latin typeface="Arial" panose="020B0604020202020204" pitchFamily="34" charset="0"/>
                <a:cs typeface="Arial" panose="020B0604020202020204" pitchFamily="34" charset="0"/>
              </a:rPr>
              <a:t>Talk 3:  From Settlement to Societies (1600 -1700)</a:t>
            </a: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0895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Year Two Resupply and reorganise </a:t>
            </a:r>
            <a:endParaRPr lang="en-GB" dirty="0"/>
          </a:p>
        </p:txBody>
      </p:sp>
      <p:sp>
        <p:nvSpPr>
          <p:cNvPr id="3" name="Content Placeholder 2"/>
          <p:cNvSpPr>
            <a:spLocks noGrp="1"/>
          </p:cNvSpPr>
          <p:nvPr>
            <p:ph idx="1"/>
          </p:nvPr>
        </p:nvSpPr>
        <p:spPr>
          <a:xfrm>
            <a:off x="1225008" y="1680703"/>
            <a:ext cx="10264640" cy="4506686"/>
          </a:xfrm>
        </p:spPr>
        <p:txBody>
          <a:bodyPr/>
          <a:lstStyle/>
          <a:p>
            <a:r>
              <a:rPr lang="en-GB" sz="2400" dirty="0">
                <a:latin typeface="Arial" panose="020B0604020202020204" pitchFamily="34" charset="0"/>
                <a:cs typeface="Arial" panose="020B0604020202020204" pitchFamily="34" charset="0"/>
              </a:rPr>
              <a:t>Captain Newport returns </a:t>
            </a:r>
            <a:r>
              <a:rPr lang="en-GB" sz="2400" dirty="0" smtClean="0">
                <a:latin typeface="Arial" panose="020B0604020202020204" pitchFamily="34" charset="0"/>
                <a:cs typeface="Arial" panose="020B0604020202020204" pitchFamily="34" charset="0"/>
              </a:rPr>
              <a:t>1608 with100 </a:t>
            </a:r>
            <a:r>
              <a:rPr lang="en-GB" sz="2400" dirty="0">
                <a:latin typeface="Arial" panose="020B0604020202020204" pitchFamily="34" charset="0"/>
                <a:cs typeface="Arial" panose="020B0604020202020204" pitchFamily="34" charset="0"/>
              </a:rPr>
              <a:t>men and 2 </a:t>
            </a:r>
            <a:r>
              <a:rPr lang="en-GB" sz="2400" dirty="0" smtClean="0">
                <a:latin typeface="Arial" panose="020B0604020202020204" pitchFamily="34" charset="0"/>
                <a:cs typeface="Arial" panose="020B0604020202020204" pitchFamily="34" charset="0"/>
              </a:rPr>
              <a:t>women and demands for profit from stock holders</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Wingfield </a:t>
            </a:r>
            <a:r>
              <a:rPr lang="en-GB" sz="2400" dirty="0">
                <a:latin typeface="Arial" panose="020B0604020202020204" pitchFamily="34" charset="0"/>
                <a:cs typeface="Arial" panose="020B0604020202020204" pitchFamily="34" charset="0"/>
              </a:rPr>
              <a:t>removed and returns to England</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John </a:t>
            </a:r>
            <a:r>
              <a:rPr lang="en-GB" sz="2400" dirty="0">
                <a:latin typeface="Arial" panose="020B0604020202020204" pitchFamily="34" charset="0"/>
                <a:cs typeface="Arial" panose="020B0604020202020204" pitchFamily="34" charset="0"/>
              </a:rPr>
              <a:t>Smith new </a:t>
            </a:r>
            <a:r>
              <a:rPr lang="en-GB" sz="2400" dirty="0" smtClean="0">
                <a:latin typeface="Arial" panose="020B0604020202020204" pitchFamily="34" charset="0"/>
                <a:cs typeface="Arial" panose="020B0604020202020204" pitchFamily="34" charset="0"/>
              </a:rPr>
              <a:t>Governor, opens negotiations with </a:t>
            </a:r>
            <a:r>
              <a:rPr lang="en-GB" sz="2400" dirty="0" err="1" smtClean="0">
                <a:latin typeface="Arial" panose="020B0604020202020204" pitchFamily="34" charset="0"/>
                <a:cs typeface="Arial" panose="020B0604020202020204" pitchFamily="34" charset="0"/>
              </a:rPr>
              <a:t>Powahatan</a:t>
            </a:r>
            <a:r>
              <a:rPr lang="en-GB" sz="2400" dirty="0" smtClean="0">
                <a:latin typeface="Arial" panose="020B0604020202020204" pitchFamily="34" charset="0"/>
                <a:cs typeface="Arial" panose="020B0604020202020204" pitchFamily="34" charset="0"/>
              </a:rPr>
              <a:t> Indians and requires gentlemen to work</a:t>
            </a:r>
          </a:p>
          <a:p>
            <a:pPr marL="0"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a:t>
            </a:r>
            <a:endParaRPr lang="en-GB" dirty="0"/>
          </a:p>
          <a:p>
            <a:endParaRPr lang="en-GB" dirty="0" smtClean="0"/>
          </a:p>
          <a:p>
            <a:pPr marL="0" indent="0">
              <a:buNone/>
            </a:pPr>
            <a:endParaRPr lang="en-GB" dirty="0" smtClean="0"/>
          </a:p>
          <a:p>
            <a:endParaRPr lang="en-GB" dirty="0"/>
          </a:p>
          <a:p>
            <a:pPr marL="0" indent="0">
              <a:buNone/>
            </a:pPr>
            <a:endParaRPr lang="en-GB" dirty="0" smtClean="0"/>
          </a:p>
          <a:p>
            <a:endParaRPr lang="en-GB" dirty="0"/>
          </a:p>
          <a:p>
            <a:endParaRPr lang="en-GB" dirty="0" smtClean="0"/>
          </a:p>
          <a:p>
            <a:pPr marL="0" indent="0">
              <a:buNone/>
            </a:pPr>
            <a:endParaRPr lang="en-GB" dirty="0"/>
          </a:p>
        </p:txBody>
      </p:sp>
      <p:sp>
        <p:nvSpPr>
          <p:cNvPr id="4" name="TextBox 3"/>
          <p:cNvSpPr txBox="1"/>
          <p:nvPr/>
        </p:nvSpPr>
        <p:spPr>
          <a:xfrm>
            <a:off x="11260183" y="470263"/>
            <a:ext cx="312906" cy="369332"/>
          </a:xfrm>
          <a:prstGeom prst="rect">
            <a:avLst/>
          </a:prstGeom>
          <a:noFill/>
        </p:spPr>
        <p:txBody>
          <a:bodyPr wrap="none" rtlCol="0">
            <a:spAutoFit/>
          </a:bodyPr>
          <a:lstStyle/>
          <a:p>
            <a:r>
              <a:rPr lang="en-GB" dirty="0" smtClean="0"/>
              <a:t>8</a:t>
            </a:r>
            <a:endParaRPr lang="en-GB" dirty="0"/>
          </a:p>
        </p:txBody>
      </p:sp>
    </p:spTree>
    <p:extLst>
      <p:ext uri="{BB962C8B-B14F-4D97-AF65-F5344CB8AC3E}">
        <p14:creationId xmlns:p14="http://schemas.microsoft.com/office/powerpoint/2010/main" val="5897002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1325" y="330599"/>
            <a:ext cx="8911687" cy="1280890"/>
          </a:xfrm>
        </p:spPr>
        <p:txBody>
          <a:bodyPr/>
          <a:lstStyle/>
          <a:p>
            <a:r>
              <a:rPr lang="en-GB" dirty="0" smtClean="0"/>
              <a:t>Captain John Smith</a:t>
            </a:r>
            <a:endParaRPr lang="en-GB" dirty="0"/>
          </a:p>
        </p:txBody>
      </p:sp>
      <p:pic>
        <p:nvPicPr>
          <p:cNvPr id="4" name="Picture 2" descr="Houghton STC 22790 - Generall Historie of Virginia, New England, and the Summer Isles, John Smi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896" y="1104369"/>
            <a:ext cx="6656218" cy="56023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358846" y="705394"/>
            <a:ext cx="312906" cy="369332"/>
          </a:xfrm>
          <a:prstGeom prst="rect">
            <a:avLst/>
          </a:prstGeom>
          <a:noFill/>
        </p:spPr>
        <p:txBody>
          <a:bodyPr wrap="none" rtlCol="0">
            <a:spAutoFit/>
          </a:bodyPr>
          <a:lstStyle/>
          <a:p>
            <a:r>
              <a:rPr lang="en-GB" dirty="0" smtClean="0"/>
              <a:t>9</a:t>
            </a:r>
            <a:endParaRPr lang="en-GB" dirty="0"/>
          </a:p>
        </p:txBody>
      </p:sp>
    </p:spTree>
    <p:extLst>
      <p:ext uri="{BB962C8B-B14F-4D97-AF65-F5344CB8AC3E}">
        <p14:creationId xmlns:p14="http://schemas.microsoft.com/office/powerpoint/2010/main" val="23481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143" y="532670"/>
            <a:ext cx="9728063" cy="1280890"/>
          </a:xfrm>
        </p:spPr>
        <p:txBody>
          <a:bodyPr>
            <a:normAutofit/>
          </a:bodyPr>
          <a:lstStyle/>
          <a:p>
            <a:pPr algn="ctr"/>
            <a:r>
              <a:rPr lang="en-GB" dirty="0" smtClean="0"/>
              <a:t>The new Regime</a:t>
            </a:r>
            <a:endParaRPr lang="en-GB" dirty="0"/>
          </a:p>
        </p:txBody>
      </p:sp>
      <p:sp>
        <p:nvSpPr>
          <p:cNvPr id="5" name="TextBox 4"/>
          <p:cNvSpPr txBox="1"/>
          <p:nvPr/>
        </p:nvSpPr>
        <p:spPr>
          <a:xfrm>
            <a:off x="11482251" y="378823"/>
            <a:ext cx="441146" cy="369332"/>
          </a:xfrm>
          <a:prstGeom prst="rect">
            <a:avLst/>
          </a:prstGeom>
          <a:noFill/>
        </p:spPr>
        <p:txBody>
          <a:bodyPr wrap="none" rtlCol="0">
            <a:spAutoFit/>
          </a:bodyPr>
          <a:lstStyle/>
          <a:p>
            <a:r>
              <a:rPr lang="en-GB" dirty="0" smtClean="0"/>
              <a:t>10</a:t>
            </a:r>
            <a:endParaRPr lang="en-GB" dirty="0"/>
          </a:p>
        </p:txBody>
      </p:sp>
      <p:sp>
        <p:nvSpPr>
          <p:cNvPr id="6" name="TextBox 5"/>
          <p:cNvSpPr txBox="1"/>
          <p:nvPr/>
        </p:nvSpPr>
        <p:spPr>
          <a:xfrm>
            <a:off x="1039382" y="1737360"/>
            <a:ext cx="10878299" cy="1569660"/>
          </a:xfrm>
          <a:prstGeom prst="rect">
            <a:avLst/>
          </a:prstGeom>
          <a:noFill/>
        </p:spPr>
        <p:txBody>
          <a:bodyPr wrap="none" rtlCol="0">
            <a:spAutoFit/>
          </a:bodyPr>
          <a:lstStyle/>
          <a:p>
            <a:r>
              <a:rPr lang="en-GB" sz="2400" dirty="0" smtClean="0">
                <a:solidFill>
                  <a:srgbClr val="333333"/>
                </a:solidFill>
                <a:latin typeface="Arial" panose="020B0604020202020204" pitchFamily="34" charset="0"/>
                <a:cs typeface="Arial" panose="020B0604020202020204" pitchFamily="34" charset="0"/>
              </a:rPr>
              <a:t>“You </a:t>
            </a:r>
            <a:r>
              <a:rPr lang="en-GB" sz="2400" dirty="0">
                <a:solidFill>
                  <a:srgbClr val="333333"/>
                </a:solidFill>
                <a:latin typeface="Arial" panose="020B0604020202020204" pitchFamily="34" charset="0"/>
                <a:cs typeface="Arial" panose="020B0604020202020204" pitchFamily="34" charset="0"/>
              </a:rPr>
              <a:t>must obey this now for a law, that he that will not work shall not eat </a:t>
            </a:r>
            <a:endParaRPr lang="en-GB" sz="2400" dirty="0" smtClean="0">
              <a:solidFill>
                <a:srgbClr val="333333"/>
              </a:solidFill>
              <a:latin typeface="Arial" panose="020B0604020202020204" pitchFamily="34" charset="0"/>
              <a:cs typeface="Arial" panose="020B0604020202020204" pitchFamily="34" charset="0"/>
            </a:endParaRPr>
          </a:p>
          <a:p>
            <a:r>
              <a:rPr lang="en-GB" sz="2400" dirty="0" smtClean="0">
                <a:solidFill>
                  <a:srgbClr val="333333"/>
                </a:solidFill>
                <a:latin typeface="Arial" panose="020B0604020202020204" pitchFamily="34" charset="0"/>
                <a:cs typeface="Arial" panose="020B0604020202020204" pitchFamily="34" charset="0"/>
              </a:rPr>
              <a:t>(</a:t>
            </a:r>
            <a:r>
              <a:rPr lang="en-GB" sz="2400" dirty="0">
                <a:solidFill>
                  <a:srgbClr val="333333"/>
                </a:solidFill>
                <a:latin typeface="Arial" panose="020B0604020202020204" pitchFamily="34" charset="0"/>
                <a:cs typeface="Arial" panose="020B0604020202020204" pitchFamily="34" charset="0"/>
              </a:rPr>
              <a:t>except by sickness he be disabled). For the </a:t>
            </a:r>
            <a:r>
              <a:rPr lang="en-GB" sz="2400" dirty="0" err="1">
                <a:solidFill>
                  <a:srgbClr val="333333"/>
                </a:solidFill>
                <a:latin typeface="Arial" panose="020B0604020202020204" pitchFamily="34" charset="0"/>
                <a:cs typeface="Arial" panose="020B0604020202020204" pitchFamily="34" charset="0"/>
              </a:rPr>
              <a:t>labors</a:t>
            </a:r>
            <a:r>
              <a:rPr lang="en-GB" sz="2400" dirty="0">
                <a:solidFill>
                  <a:srgbClr val="333333"/>
                </a:solidFill>
                <a:latin typeface="Arial" panose="020B0604020202020204" pitchFamily="34" charset="0"/>
                <a:cs typeface="Arial" panose="020B0604020202020204" pitchFamily="34" charset="0"/>
              </a:rPr>
              <a:t> of thirty or forty honest </a:t>
            </a:r>
            <a:r>
              <a:rPr lang="en-GB" sz="2400" dirty="0" smtClean="0">
                <a:solidFill>
                  <a:srgbClr val="333333"/>
                </a:solidFill>
                <a:latin typeface="Arial" panose="020B0604020202020204" pitchFamily="34" charset="0"/>
                <a:cs typeface="Arial" panose="020B0604020202020204" pitchFamily="34" charset="0"/>
              </a:rPr>
              <a:t>and</a:t>
            </a:r>
          </a:p>
          <a:p>
            <a:r>
              <a:rPr lang="en-GB" sz="2400" dirty="0" smtClean="0">
                <a:solidFill>
                  <a:srgbClr val="333333"/>
                </a:solidFill>
                <a:latin typeface="Arial" panose="020B0604020202020204" pitchFamily="34" charset="0"/>
                <a:cs typeface="Arial" panose="020B0604020202020204" pitchFamily="34" charset="0"/>
              </a:rPr>
              <a:t> </a:t>
            </a:r>
            <a:r>
              <a:rPr lang="en-GB" sz="2400" dirty="0">
                <a:solidFill>
                  <a:srgbClr val="333333"/>
                </a:solidFill>
                <a:latin typeface="Arial" panose="020B0604020202020204" pitchFamily="34" charset="0"/>
                <a:cs typeface="Arial" panose="020B0604020202020204" pitchFamily="34" charset="0"/>
              </a:rPr>
              <a:t>industrious </a:t>
            </a:r>
            <a:r>
              <a:rPr lang="en-GB" sz="2400" dirty="0" smtClean="0">
                <a:solidFill>
                  <a:srgbClr val="333333"/>
                </a:solidFill>
                <a:latin typeface="Arial" panose="020B0604020202020204" pitchFamily="34" charset="0"/>
                <a:cs typeface="Arial" panose="020B0604020202020204" pitchFamily="34" charset="0"/>
              </a:rPr>
              <a:t>men </a:t>
            </a:r>
            <a:r>
              <a:rPr lang="en-GB" sz="2400" dirty="0">
                <a:solidFill>
                  <a:srgbClr val="333333"/>
                </a:solidFill>
                <a:latin typeface="Arial" panose="020B0604020202020204" pitchFamily="34" charset="0"/>
                <a:cs typeface="Arial" panose="020B0604020202020204" pitchFamily="34" charset="0"/>
              </a:rPr>
              <a:t>shall not be consumed to maintain a hundred and fifty </a:t>
            </a:r>
            <a:r>
              <a:rPr lang="en-GB" sz="2400" dirty="0" smtClean="0">
                <a:solidFill>
                  <a:srgbClr val="333333"/>
                </a:solidFill>
                <a:latin typeface="Arial" panose="020B0604020202020204" pitchFamily="34" charset="0"/>
                <a:cs typeface="Arial" panose="020B0604020202020204" pitchFamily="34" charset="0"/>
              </a:rPr>
              <a:t>idle</a:t>
            </a:r>
          </a:p>
          <a:p>
            <a:r>
              <a:rPr lang="en-GB" sz="2400" dirty="0" smtClean="0">
                <a:solidFill>
                  <a:srgbClr val="333333"/>
                </a:solidFill>
                <a:latin typeface="Arial" panose="020B0604020202020204" pitchFamily="34" charset="0"/>
                <a:cs typeface="Arial" panose="020B0604020202020204" pitchFamily="34" charset="0"/>
              </a:rPr>
              <a:t> </a:t>
            </a:r>
            <a:r>
              <a:rPr lang="en-GB" sz="2400" dirty="0">
                <a:solidFill>
                  <a:srgbClr val="333333"/>
                </a:solidFill>
                <a:latin typeface="Arial" panose="020B0604020202020204" pitchFamily="34" charset="0"/>
                <a:cs typeface="Arial" panose="020B0604020202020204" pitchFamily="34" charset="0"/>
              </a:rPr>
              <a:t>loiterers</a:t>
            </a:r>
            <a:r>
              <a:rPr lang="en-GB" sz="2400" dirty="0" smtClean="0">
                <a:solidFill>
                  <a:srgbClr val="333333"/>
                </a:solidFill>
                <a:latin typeface="Arial" panose="020B0604020202020204" pitchFamily="34" charset="0"/>
                <a:cs typeface="Arial" panose="020B0604020202020204" pitchFamily="34" charset="0"/>
              </a:rPr>
              <a:t>.”</a:t>
            </a:r>
            <a:endParaRPr lang="en-GB" dirty="0"/>
          </a:p>
        </p:txBody>
      </p:sp>
      <p:sp>
        <p:nvSpPr>
          <p:cNvPr id="8" name="TextBox 7"/>
          <p:cNvSpPr txBox="1"/>
          <p:nvPr/>
        </p:nvSpPr>
        <p:spPr>
          <a:xfrm>
            <a:off x="1162593" y="3814352"/>
            <a:ext cx="10933634" cy="1200329"/>
          </a:xfrm>
          <a:prstGeom prst="rect">
            <a:avLst/>
          </a:prstGeom>
          <a:noFill/>
        </p:spPr>
        <p:txBody>
          <a:bodyPr wrap="none" rtlCol="0">
            <a:spAutoFit/>
          </a:bodyPr>
          <a:lstStyle/>
          <a:p>
            <a:r>
              <a:rPr lang="en-GB" sz="2400" dirty="0" smtClean="0">
                <a:solidFill>
                  <a:srgbClr val="333333"/>
                </a:solidFill>
                <a:latin typeface="Arial" panose="020B0604020202020204" pitchFamily="34" charset="0"/>
                <a:cs typeface="Arial" panose="020B0604020202020204" pitchFamily="34" charset="0"/>
              </a:rPr>
              <a:t>“Women </a:t>
            </a:r>
            <a:r>
              <a:rPr lang="en-GB" sz="2400" dirty="0">
                <a:solidFill>
                  <a:srgbClr val="333333"/>
                </a:solidFill>
                <a:latin typeface="Arial" panose="020B0604020202020204" pitchFamily="34" charset="0"/>
                <a:cs typeface="Arial" panose="020B0604020202020204" pitchFamily="34" charset="0"/>
              </a:rPr>
              <a:t>are more balanced than men. Where the most brilliant minds have so </a:t>
            </a:r>
          </a:p>
          <a:p>
            <a:r>
              <a:rPr lang="en-GB" sz="2400" dirty="0">
                <a:solidFill>
                  <a:srgbClr val="333333"/>
                </a:solidFill>
                <a:latin typeface="Arial" panose="020B0604020202020204" pitchFamily="34" charset="0"/>
                <a:cs typeface="Arial" panose="020B0604020202020204" pitchFamily="34" charset="0"/>
              </a:rPr>
              <a:t>far have mostly belonged to men, no women has ever been </a:t>
            </a:r>
          </a:p>
          <a:p>
            <a:r>
              <a:rPr lang="en-GB" sz="2400" dirty="0">
                <a:solidFill>
                  <a:srgbClr val="333333"/>
                </a:solidFill>
                <a:latin typeface="Arial" panose="020B0604020202020204" pitchFamily="34" charset="0"/>
                <a:cs typeface="Arial" panose="020B0604020202020204" pitchFamily="34" charset="0"/>
              </a:rPr>
              <a:t>as stupid as a man can </a:t>
            </a:r>
            <a:r>
              <a:rPr lang="en-GB" sz="2400" dirty="0" smtClean="0">
                <a:solidFill>
                  <a:srgbClr val="333333"/>
                </a:solidFill>
                <a:latin typeface="Arial" panose="020B0604020202020204" pitchFamily="34" charset="0"/>
                <a:cs typeface="Arial" panose="020B0604020202020204" pitchFamily="34" charset="0"/>
              </a:rPr>
              <a:t>be”.</a:t>
            </a:r>
            <a:endParaRPr lang="en-GB" sz="2400" dirty="0">
              <a:solidFill>
                <a:srgbClr val="333333"/>
              </a:solidFill>
              <a:latin typeface="Arial" panose="020B0604020202020204" pitchFamily="34" charset="0"/>
              <a:cs typeface="Arial" panose="020B0604020202020204" pitchFamily="34" charset="0"/>
            </a:endParaRPr>
          </a:p>
        </p:txBody>
      </p:sp>
      <p:sp>
        <p:nvSpPr>
          <p:cNvPr id="9" name="TextBox 8"/>
          <p:cNvSpPr txBox="1"/>
          <p:nvPr/>
        </p:nvSpPr>
        <p:spPr>
          <a:xfrm>
            <a:off x="1254035" y="5564777"/>
            <a:ext cx="7399654" cy="461665"/>
          </a:xfrm>
          <a:prstGeom prst="rect">
            <a:avLst/>
          </a:prstGeom>
          <a:noFill/>
        </p:spPr>
        <p:txBody>
          <a:bodyPr wrap="none" rtlCol="0">
            <a:spAutoFit/>
          </a:bodyPr>
          <a:lstStyle/>
          <a:p>
            <a:r>
              <a:rPr lang="en-GB" sz="2400" dirty="0">
                <a:solidFill>
                  <a:srgbClr val="333333"/>
                </a:solidFill>
                <a:latin typeface="Arial" panose="020B0604020202020204" pitchFamily="34" charset="0"/>
                <a:cs typeface="Arial" panose="020B0604020202020204" pitchFamily="34" charset="0"/>
              </a:rPr>
              <a:t>The way forward: </a:t>
            </a:r>
            <a:r>
              <a:rPr lang="en-GB" sz="2400" dirty="0" smtClean="0">
                <a:solidFill>
                  <a:srgbClr val="333333"/>
                </a:solidFill>
                <a:latin typeface="Arial" panose="020B0604020202020204" pitchFamily="34" charset="0"/>
                <a:cs typeface="Arial" panose="020B0604020202020204" pitchFamily="34" charset="0"/>
              </a:rPr>
              <a:t>Work and Trade </a:t>
            </a:r>
            <a:r>
              <a:rPr lang="en-GB" sz="2400" dirty="0">
                <a:solidFill>
                  <a:srgbClr val="333333"/>
                </a:solidFill>
                <a:latin typeface="Arial" panose="020B0604020202020204" pitchFamily="34" charset="0"/>
                <a:cs typeface="Arial" panose="020B0604020202020204" pitchFamily="34" charset="0"/>
              </a:rPr>
              <a:t>with the Indians</a:t>
            </a:r>
            <a:r>
              <a:rPr lang="en-GB" dirty="0" smtClean="0"/>
              <a:t>…..</a:t>
            </a:r>
            <a:endParaRPr lang="en-GB" dirty="0"/>
          </a:p>
        </p:txBody>
      </p:sp>
    </p:spTree>
    <p:extLst>
      <p:ext uri="{BB962C8B-B14F-4D97-AF65-F5344CB8AC3E}">
        <p14:creationId xmlns:p14="http://schemas.microsoft.com/office/powerpoint/2010/main" val="38086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480" y="217710"/>
            <a:ext cx="8911687" cy="945046"/>
          </a:xfrm>
        </p:spPr>
        <p:txBody>
          <a:bodyPr/>
          <a:lstStyle/>
          <a:p>
            <a:r>
              <a:rPr lang="en-GB" dirty="0" smtClean="0"/>
              <a:t>Pocahontas and Captain Smith</a:t>
            </a:r>
            <a:endParaRPr lang="en-GB" dirty="0"/>
          </a:p>
        </p:txBody>
      </p:sp>
      <p:pic>
        <p:nvPicPr>
          <p:cNvPr id="4098" name="Picture 2" descr="Pocahontas Saves John Smi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93" y="935364"/>
            <a:ext cx="11534502" cy="50343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881360" y="365760"/>
            <a:ext cx="441146" cy="369332"/>
          </a:xfrm>
          <a:prstGeom prst="rect">
            <a:avLst/>
          </a:prstGeom>
          <a:noFill/>
        </p:spPr>
        <p:txBody>
          <a:bodyPr wrap="none" rtlCol="0">
            <a:spAutoFit/>
          </a:bodyPr>
          <a:lstStyle/>
          <a:p>
            <a:r>
              <a:rPr lang="en-GB" dirty="0" smtClean="0"/>
              <a:t>11</a:t>
            </a:r>
            <a:endParaRPr lang="en-GB" dirty="0"/>
          </a:p>
        </p:txBody>
      </p:sp>
      <p:sp>
        <p:nvSpPr>
          <p:cNvPr id="4" name="TextBox 3"/>
          <p:cNvSpPr txBox="1"/>
          <p:nvPr/>
        </p:nvSpPr>
        <p:spPr>
          <a:xfrm>
            <a:off x="1403483" y="6085077"/>
            <a:ext cx="9849394"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Tall Story? Indians claim John Smith being adopted, Pocahontas  13 years old and daughter of Powhatan Indian chief..</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0794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Year Three…a return to disaster</a:t>
            </a:r>
            <a:endParaRPr lang="en-GB" dirty="0"/>
          </a:p>
        </p:txBody>
      </p:sp>
      <p:sp>
        <p:nvSpPr>
          <p:cNvPr id="3" name="Content Placeholder 2"/>
          <p:cNvSpPr>
            <a:spLocks noGrp="1"/>
          </p:cNvSpPr>
          <p:nvPr>
            <p:ph idx="1"/>
          </p:nvPr>
        </p:nvSpPr>
        <p:spPr>
          <a:xfrm>
            <a:off x="1149531" y="1567542"/>
            <a:ext cx="10463349" cy="5290458"/>
          </a:xfrm>
        </p:spPr>
        <p:txBody>
          <a:bodyPr>
            <a:normAutofit fontScale="92500" lnSpcReduction="10000"/>
          </a:bodyPr>
          <a:lstStyle/>
          <a:p>
            <a:r>
              <a:rPr lang="en-GB" sz="2800" dirty="0" smtClean="0">
                <a:latin typeface="Arial" panose="020B0604020202020204" pitchFamily="34" charset="0"/>
                <a:cs typeface="Arial" panose="020B0604020202020204" pitchFamily="34" charset="0"/>
              </a:rPr>
              <a:t>New arrivals…settlers increase to 500 including 150 soldiers</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John Smith’s complaint: too many of wrong type of settler</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 Gunpowder accident,  Smith </a:t>
            </a:r>
            <a:r>
              <a:rPr lang="en-GB" sz="2800" dirty="0" err="1" smtClean="0">
                <a:latin typeface="Arial" panose="020B0604020202020204" pitchFamily="34" charset="0"/>
                <a:cs typeface="Arial" panose="020B0604020202020204" pitchFamily="34" charset="0"/>
              </a:rPr>
              <a:t>returns,,to</a:t>
            </a:r>
            <a:r>
              <a:rPr lang="en-GB" sz="2800" dirty="0" smtClean="0">
                <a:latin typeface="Arial" panose="020B0604020202020204" pitchFamily="34" charset="0"/>
                <a:cs typeface="Arial" panose="020B0604020202020204" pitchFamily="34" charset="0"/>
              </a:rPr>
              <a:t> lobby for farmers, craftsmen, fewer ‘gentlemen’, more workers</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New Governor, Thomas De L Marr and policy of conquest, builds forts and new settlements, </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Indians cut off trade</a:t>
            </a:r>
            <a:endParaRPr lang="en-GB" sz="2800" dirty="0">
              <a:latin typeface="Arial" panose="020B0604020202020204" pitchFamily="34" charset="0"/>
              <a:cs typeface="Arial" panose="020B0604020202020204" pitchFamily="34" charset="0"/>
            </a:endParaRPr>
          </a:p>
        </p:txBody>
      </p:sp>
      <p:sp>
        <p:nvSpPr>
          <p:cNvPr id="4" name="TextBox 3"/>
          <p:cNvSpPr txBox="1"/>
          <p:nvPr/>
        </p:nvSpPr>
        <p:spPr>
          <a:xfrm>
            <a:off x="11230377" y="489397"/>
            <a:ext cx="441146" cy="369332"/>
          </a:xfrm>
          <a:prstGeom prst="rect">
            <a:avLst/>
          </a:prstGeom>
          <a:noFill/>
        </p:spPr>
        <p:txBody>
          <a:bodyPr wrap="none" rtlCol="0">
            <a:spAutoFit/>
          </a:bodyPr>
          <a:lstStyle/>
          <a:p>
            <a:r>
              <a:rPr lang="en-GB" dirty="0" smtClean="0"/>
              <a:t>12</a:t>
            </a:r>
            <a:endParaRPr lang="en-GB" dirty="0"/>
          </a:p>
        </p:txBody>
      </p:sp>
    </p:spTree>
    <p:extLst>
      <p:ext uri="{BB962C8B-B14F-4D97-AF65-F5344CB8AC3E}">
        <p14:creationId xmlns:p14="http://schemas.microsoft.com/office/powerpoint/2010/main" val="9704264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7923" y="392290"/>
            <a:ext cx="8911687" cy="1280890"/>
          </a:xfrm>
        </p:spPr>
        <p:txBody>
          <a:bodyPr/>
          <a:lstStyle/>
          <a:p>
            <a:r>
              <a:rPr lang="en-GB" dirty="0" smtClean="0"/>
              <a:t>The result: Starving Time 1609-10 </a:t>
            </a:r>
            <a:endParaRPr lang="en-GB" dirty="0"/>
          </a:p>
        </p:txBody>
      </p:sp>
      <p:sp>
        <p:nvSpPr>
          <p:cNvPr id="4" name="Rectangle 3"/>
          <p:cNvSpPr/>
          <p:nvPr/>
        </p:nvSpPr>
        <p:spPr>
          <a:xfrm>
            <a:off x="2980267" y="2077550"/>
            <a:ext cx="6096000" cy="2862322"/>
          </a:xfrm>
          <a:prstGeom prst="rect">
            <a:avLst/>
          </a:prstGeom>
        </p:spPr>
        <p:txBody>
          <a:bodyPr>
            <a:spAutoFit/>
          </a:bodyPr>
          <a:lstStyle/>
          <a:p>
            <a:r>
              <a:rPr lang="en-GB" i="1" dirty="0">
                <a:solidFill>
                  <a:srgbClr val="333333"/>
                </a:solidFill>
                <a:latin typeface="Arial" panose="020B0604020202020204" pitchFamily="34" charset="0"/>
              </a:rPr>
              <a:t>And now, famine beginning to look ghastly and pale in every face…nothing was spared to maintain life and to do those things which seem incredible, as to dig up dead corpses out of graves and eat them, and some have licked up the blood which had fallen from their weak fellows. And amongst the rest, this was the most lamentable: that one of our colony murdered his wife, ripped the child out of her womb, and threw it into the river, and after, chopped the mother in pieces and salted her for food." </a:t>
            </a:r>
            <a:endParaRPr lang="en-GB" dirty="0"/>
          </a:p>
        </p:txBody>
      </p:sp>
      <p:sp>
        <p:nvSpPr>
          <p:cNvPr id="5" name="Rectangle 4"/>
          <p:cNvSpPr/>
          <p:nvPr/>
        </p:nvSpPr>
        <p:spPr>
          <a:xfrm>
            <a:off x="3059289" y="5611969"/>
            <a:ext cx="6096000" cy="923330"/>
          </a:xfrm>
          <a:prstGeom prst="rect">
            <a:avLst/>
          </a:prstGeom>
        </p:spPr>
        <p:txBody>
          <a:bodyPr>
            <a:spAutoFit/>
          </a:bodyPr>
          <a:lstStyle/>
          <a:p>
            <a:r>
              <a:rPr lang="en-GB" i="1" dirty="0" smtClean="0">
                <a:solidFill>
                  <a:srgbClr val="333333"/>
                </a:solidFill>
                <a:latin typeface="Arial" panose="020B0604020202020204" pitchFamily="34" charset="0"/>
              </a:rPr>
              <a:t>George Percy: A </a:t>
            </a:r>
            <a:r>
              <a:rPr lang="en-GB" i="1" dirty="0">
                <a:solidFill>
                  <a:srgbClr val="333333"/>
                </a:solidFill>
                <a:latin typeface="Arial" panose="020B0604020202020204" pitchFamily="34" charset="0"/>
              </a:rPr>
              <a:t>True Relation of the Proceedings and Occurrences of Moment which have happened in Virginia</a:t>
            </a:r>
            <a:endParaRPr lang="en-GB" dirty="0"/>
          </a:p>
        </p:txBody>
      </p:sp>
      <p:sp>
        <p:nvSpPr>
          <p:cNvPr id="6" name="TextBox 5"/>
          <p:cNvSpPr txBox="1"/>
          <p:nvPr/>
        </p:nvSpPr>
        <p:spPr>
          <a:xfrm>
            <a:off x="2966223" y="1449659"/>
            <a:ext cx="6434255" cy="369332"/>
          </a:xfrm>
          <a:prstGeom prst="rect">
            <a:avLst/>
          </a:prstGeom>
          <a:noFill/>
        </p:spPr>
        <p:txBody>
          <a:bodyPr wrap="square" rtlCol="0">
            <a:spAutoFit/>
          </a:bodyPr>
          <a:lstStyle/>
          <a:p>
            <a:r>
              <a:rPr lang="en-GB" dirty="0" smtClean="0"/>
              <a:t>500 settlers start of 1609….61 alive by spring 1610</a:t>
            </a:r>
            <a:endParaRPr lang="en-GB" dirty="0"/>
          </a:p>
        </p:txBody>
      </p:sp>
      <p:sp>
        <p:nvSpPr>
          <p:cNvPr id="3" name="TextBox 2"/>
          <p:cNvSpPr txBox="1"/>
          <p:nvPr/>
        </p:nvSpPr>
        <p:spPr>
          <a:xfrm>
            <a:off x="11500834" y="244699"/>
            <a:ext cx="441146" cy="369332"/>
          </a:xfrm>
          <a:prstGeom prst="rect">
            <a:avLst/>
          </a:prstGeom>
          <a:noFill/>
        </p:spPr>
        <p:txBody>
          <a:bodyPr wrap="none" rtlCol="0">
            <a:spAutoFit/>
          </a:bodyPr>
          <a:lstStyle/>
          <a:p>
            <a:r>
              <a:rPr lang="en-GB" dirty="0" smtClean="0"/>
              <a:t>13</a:t>
            </a:r>
            <a:endParaRPr lang="en-GB" dirty="0"/>
          </a:p>
        </p:txBody>
      </p:sp>
    </p:spTree>
    <p:extLst>
      <p:ext uri="{BB962C8B-B14F-4D97-AF65-F5344CB8AC3E}">
        <p14:creationId xmlns:p14="http://schemas.microsoft.com/office/powerpoint/2010/main" val="26683661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1325" y="427112"/>
            <a:ext cx="8911687" cy="1280890"/>
          </a:xfrm>
        </p:spPr>
        <p:txBody>
          <a:bodyPr/>
          <a:lstStyle/>
          <a:p>
            <a:pPr algn="ctr"/>
            <a:r>
              <a:rPr lang="en-GB" dirty="0" smtClean="0"/>
              <a:t>Jamestown 1609-10</a:t>
            </a:r>
            <a:endParaRPr lang="en-GB" dirty="0"/>
          </a:p>
        </p:txBody>
      </p:sp>
      <p:pic>
        <p:nvPicPr>
          <p:cNvPr id="1026" name="Picture 2" descr="http://4.bp.blogspot.com/-Xe5GKI6DZzc/UswNvvU2dPI/AAAAAAAABvo/ccw5197F2KE/s1600/StarvingTimeDead-1024x7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72" y="1265151"/>
            <a:ext cx="10884959" cy="48598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457645" y="463639"/>
            <a:ext cx="441146" cy="369332"/>
          </a:xfrm>
          <a:prstGeom prst="rect">
            <a:avLst/>
          </a:prstGeom>
          <a:noFill/>
        </p:spPr>
        <p:txBody>
          <a:bodyPr wrap="none" rtlCol="0">
            <a:spAutoFit/>
          </a:bodyPr>
          <a:lstStyle/>
          <a:p>
            <a:r>
              <a:rPr lang="en-GB" dirty="0" smtClean="0"/>
              <a:t>14</a:t>
            </a:r>
            <a:endParaRPr lang="en-GB" dirty="0"/>
          </a:p>
        </p:txBody>
      </p:sp>
    </p:spTree>
    <p:extLst>
      <p:ext uri="{BB962C8B-B14F-4D97-AF65-F5344CB8AC3E}">
        <p14:creationId xmlns:p14="http://schemas.microsoft.com/office/powerpoint/2010/main" val="26527559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76" y="0"/>
            <a:ext cx="8911687" cy="1280890"/>
          </a:xfrm>
        </p:spPr>
        <p:txBody>
          <a:bodyPr/>
          <a:lstStyle/>
          <a:p>
            <a:pPr algn="ctr"/>
            <a:r>
              <a:rPr lang="en-GB" dirty="0" smtClean="0"/>
              <a:t>Then war……</a:t>
            </a:r>
            <a:endParaRPr lang="en-GB" dirty="0"/>
          </a:p>
        </p:txBody>
      </p:sp>
      <p:sp>
        <p:nvSpPr>
          <p:cNvPr id="3" name="Content Placeholder 2"/>
          <p:cNvSpPr>
            <a:spLocks noGrp="1"/>
          </p:cNvSpPr>
          <p:nvPr>
            <p:ph idx="1"/>
          </p:nvPr>
        </p:nvSpPr>
        <p:spPr>
          <a:xfrm>
            <a:off x="1442434" y="1120529"/>
            <a:ext cx="10749566" cy="1923468"/>
          </a:xfrm>
        </p:spPr>
        <p:txBody>
          <a:bodyPr>
            <a:normAutofit/>
          </a:bodyPr>
          <a:lstStyle/>
          <a:p>
            <a:r>
              <a:rPr lang="en-GB" sz="2400" dirty="0" smtClean="0">
                <a:latin typeface="Arial" panose="020B0604020202020204" pitchFamily="34" charset="0"/>
                <a:cs typeface="Arial" panose="020B0604020202020204" pitchFamily="34" charset="0"/>
              </a:rPr>
              <a:t>More settlers arrive.. Situation desperate</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De La </a:t>
            </a:r>
            <a:r>
              <a:rPr lang="en-GB" sz="2400" dirty="0" err="1" smtClean="0">
                <a:latin typeface="Arial" panose="020B0604020202020204" pitchFamily="34" charset="0"/>
                <a:cs typeface="Arial" panose="020B0604020202020204" pitchFamily="34" charset="0"/>
              </a:rPr>
              <a:t>Warre</a:t>
            </a:r>
            <a:r>
              <a:rPr lang="en-GB" sz="2400" dirty="0" smtClean="0">
                <a:latin typeface="Arial" panose="020B0604020202020204" pitchFamily="34" charset="0"/>
                <a:cs typeface="Arial" panose="020B0604020202020204" pitchFamily="34" charset="0"/>
              </a:rPr>
              <a:t> negotiates ‘treaty’, sends 30 colonists to negotiate corn for food…Powhatan greet, entertain, then kill them all</a:t>
            </a:r>
            <a:endParaRPr lang="en-GB" sz="2400" dirty="0">
              <a:latin typeface="Arial" panose="020B0604020202020204" pitchFamily="34" charset="0"/>
              <a:cs typeface="Arial" panose="020B0604020202020204" pitchFamily="34" charset="0"/>
            </a:endParaRPr>
          </a:p>
          <a:p>
            <a:pPr marL="0" indent="0">
              <a:buNone/>
            </a:pPr>
            <a:endParaRPr lang="en-GB" sz="24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dirty="0" smtClean="0"/>
          </a:p>
          <a:p>
            <a:endParaRPr lang="en-GB" dirty="0"/>
          </a:p>
          <a:p>
            <a:pPr marL="0" indent="0">
              <a:buNone/>
            </a:pPr>
            <a:endParaRPr lang="en-GB" dirty="0"/>
          </a:p>
        </p:txBody>
      </p:sp>
      <p:sp>
        <p:nvSpPr>
          <p:cNvPr id="5" name="TextBox 4"/>
          <p:cNvSpPr txBox="1"/>
          <p:nvPr/>
        </p:nvSpPr>
        <p:spPr>
          <a:xfrm>
            <a:off x="1017430" y="3631841"/>
            <a:ext cx="4778062" cy="646331"/>
          </a:xfrm>
          <a:prstGeom prst="rect">
            <a:avLst/>
          </a:prstGeom>
          <a:noFill/>
        </p:spPr>
        <p:txBody>
          <a:bodyPr wrap="square" rtlCol="0">
            <a:spAutoFit/>
          </a:bodyPr>
          <a:lstStyle/>
          <a:p>
            <a:r>
              <a:rPr lang="en-GB" dirty="0" smtClean="0"/>
              <a:t>I</a:t>
            </a:r>
          </a:p>
          <a:p>
            <a:endParaRPr lang="en-GB" dirty="0"/>
          </a:p>
        </p:txBody>
      </p:sp>
      <p:sp>
        <p:nvSpPr>
          <p:cNvPr id="6" name="TextBox 5"/>
          <p:cNvSpPr txBox="1"/>
          <p:nvPr/>
        </p:nvSpPr>
        <p:spPr>
          <a:xfrm>
            <a:off x="10728101" y="321972"/>
            <a:ext cx="441146" cy="369332"/>
          </a:xfrm>
          <a:prstGeom prst="rect">
            <a:avLst/>
          </a:prstGeom>
          <a:noFill/>
        </p:spPr>
        <p:txBody>
          <a:bodyPr wrap="none" rtlCol="0">
            <a:spAutoFit/>
          </a:bodyPr>
          <a:lstStyle/>
          <a:p>
            <a:r>
              <a:rPr lang="en-GB" dirty="0" smtClean="0"/>
              <a:t>15</a:t>
            </a:r>
            <a:endParaRPr lang="en-GB" dirty="0"/>
          </a:p>
        </p:txBody>
      </p:sp>
      <p:sp>
        <p:nvSpPr>
          <p:cNvPr id="7" name="Content Placeholder 2"/>
          <p:cNvSpPr txBox="1">
            <a:spLocks/>
          </p:cNvSpPr>
          <p:nvPr/>
        </p:nvSpPr>
        <p:spPr>
          <a:xfrm>
            <a:off x="1318448" y="3066585"/>
            <a:ext cx="10749566" cy="331191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GB" sz="2600" dirty="0">
                <a:latin typeface="Arial" panose="020B0604020202020204" pitchFamily="34" charset="0"/>
                <a:cs typeface="Arial" panose="020B0604020202020204" pitchFamily="34" charset="0"/>
              </a:rPr>
              <a:t>English counterattack Indian camp, kill all men, kidnap women and children, </a:t>
            </a:r>
            <a:r>
              <a:rPr lang="en-GB" sz="2600" dirty="0" smtClean="0">
                <a:latin typeface="Arial" panose="020B0604020202020204" pitchFamily="34" charset="0"/>
                <a:cs typeface="Arial" panose="020B0604020202020204" pitchFamily="34" charset="0"/>
              </a:rPr>
              <a:t>pursued, drown children and hang women later…..</a:t>
            </a:r>
            <a:endParaRPr lang="en-GB" sz="2600" dirty="0">
              <a:latin typeface="Arial" panose="020B0604020202020204" pitchFamily="34" charset="0"/>
              <a:cs typeface="Arial" panose="020B0604020202020204" pitchFamily="34" charset="0"/>
            </a:endParaRPr>
          </a:p>
          <a:p>
            <a:endParaRPr lang="en-GB" sz="2600" dirty="0">
              <a:latin typeface="Arial" panose="020B0604020202020204" pitchFamily="34" charset="0"/>
              <a:cs typeface="Arial" panose="020B0604020202020204" pitchFamily="34" charset="0"/>
            </a:endParaRPr>
          </a:p>
          <a:p>
            <a:r>
              <a:rPr lang="en-GB" sz="2600" dirty="0">
                <a:latin typeface="Arial" panose="020B0604020202020204" pitchFamily="34" charset="0"/>
                <a:cs typeface="Arial" panose="020B0604020202020204" pitchFamily="34" charset="0"/>
              </a:rPr>
              <a:t>Four years of </a:t>
            </a:r>
            <a:r>
              <a:rPr lang="en-GB" sz="2600" dirty="0" smtClean="0">
                <a:latin typeface="Arial" panose="020B0604020202020204" pitchFamily="34" charset="0"/>
                <a:cs typeface="Arial" panose="020B0604020202020204" pitchFamily="34" charset="0"/>
              </a:rPr>
              <a:t>savage war</a:t>
            </a:r>
            <a:r>
              <a:rPr lang="en-GB" sz="2600" dirty="0">
                <a:latin typeface="Arial" panose="020B0604020202020204" pitchFamily="34" charset="0"/>
                <a:cs typeface="Arial" panose="020B0604020202020204" pitchFamily="34" charset="0"/>
              </a:rPr>
              <a:t>… </a:t>
            </a:r>
            <a:r>
              <a:rPr lang="en-GB" sz="2600" dirty="0" smtClean="0">
                <a:latin typeface="Arial" panose="020B0604020202020204" pitchFamily="34" charset="0"/>
                <a:cs typeface="Arial" panose="020B0604020202020204" pitchFamily="34" charset="0"/>
              </a:rPr>
              <a:t>settler numbers rise due to new arrivals, </a:t>
            </a:r>
            <a:r>
              <a:rPr lang="en-GB" sz="2600" dirty="0" err="1" smtClean="0">
                <a:latin typeface="Arial" panose="020B0604020202020204" pitchFamily="34" charset="0"/>
                <a:cs typeface="Arial" panose="020B0604020202020204" pitchFamily="34" charset="0"/>
              </a:rPr>
              <a:t>Powhattan</a:t>
            </a:r>
            <a:r>
              <a:rPr lang="en-GB" sz="2600" dirty="0">
                <a:latin typeface="Arial" panose="020B0604020202020204" pitchFamily="34" charset="0"/>
                <a:cs typeface="Arial" panose="020B0604020202020204" pitchFamily="34" charset="0"/>
              </a:rPr>
              <a:t> </a:t>
            </a:r>
            <a:r>
              <a:rPr lang="en-GB" sz="2600" dirty="0" smtClean="0">
                <a:latin typeface="Arial" panose="020B0604020202020204" pitchFamily="34" charset="0"/>
                <a:cs typeface="Arial" panose="020B0604020202020204" pitchFamily="34" charset="0"/>
              </a:rPr>
              <a:t>and small pox</a:t>
            </a:r>
          </a:p>
          <a:p>
            <a:endParaRPr lang="en-GB" sz="2600" dirty="0">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‘Peace </a:t>
            </a:r>
            <a:r>
              <a:rPr lang="en-GB" sz="2600" dirty="0">
                <a:latin typeface="Arial" panose="020B0604020202020204" pitchFamily="34" charset="0"/>
                <a:cs typeface="Arial" panose="020B0604020202020204" pitchFamily="34" charset="0"/>
              </a:rPr>
              <a:t>Treaty’…English seize hostages, including Pocahontas (now </a:t>
            </a:r>
            <a:r>
              <a:rPr lang="en-GB" sz="2600" dirty="0" smtClean="0">
                <a:latin typeface="Arial" panose="020B0604020202020204" pitchFamily="34" charset="0"/>
                <a:cs typeface="Arial" panose="020B0604020202020204" pitchFamily="34" charset="0"/>
              </a:rPr>
              <a:t>19. She baptised as ‘Rebecca’ and well treated</a:t>
            </a:r>
          </a:p>
          <a:p>
            <a:endParaRPr lang="en-GB" sz="2600" dirty="0">
              <a:latin typeface="Arial" panose="020B0604020202020204" pitchFamily="34" charset="0"/>
              <a:cs typeface="Arial" panose="020B0604020202020204" pitchFamily="34" charset="0"/>
            </a:endParaRPr>
          </a:p>
          <a:p>
            <a:endParaRPr lang="en-GB" sz="2600" dirty="0">
              <a:latin typeface="Arial" panose="020B0604020202020204" pitchFamily="34" charset="0"/>
              <a:cs typeface="Arial" panose="020B0604020202020204" pitchFamily="34" charset="0"/>
            </a:endParaRPr>
          </a:p>
          <a:p>
            <a:endParaRPr lang="en-GB" sz="2600" dirty="0" smtClean="0">
              <a:latin typeface="Arial" panose="020B0604020202020204" pitchFamily="34" charset="0"/>
              <a:cs typeface="Arial" panose="020B0604020202020204" pitchFamily="34" charset="0"/>
            </a:endParaRPr>
          </a:p>
          <a:p>
            <a:endParaRPr lang="en-GB" sz="2600" dirty="0" smtClean="0">
              <a:latin typeface="Arial" panose="020B0604020202020204" pitchFamily="34" charset="0"/>
              <a:cs typeface="Arial" panose="020B0604020202020204" pitchFamily="34" charset="0"/>
            </a:endParaRPr>
          </a:p>
          <a:p>
            <a:endParaRPr lang="en-GB" sz="2600" dirty="0">
              <a:latin typeface="Arial" panose="020B0604020202020204" pitchFamily="34" charset="0"/>
              <a:cs typeface="Arial" panose="020B0604020202020204" pitchFamily="34" charset="0"/>
            </a:endParaRPr>
          </a:p>
          <a:p>
            <a:endParaRPr lang="en-GB" sz="2600" dirty="0">
              <a:latin typeface="Arial" panose="020B0604020202020204" pitchFamily="34" charset="0"/>
              <a:cs typeface="Arial" panose="020B0604020202020204" pitchFamily="34" charset="0"/>
            </a:endParaRPr>
          </a:p>
          <a:p>
            <a:pPr marL="0" indent="0">
              <a:buNone/>
            </a:pPr>
            <a:endParaRPr lang="en-GB" sz="2400" dirty="0" smtClean="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endParaRPr lang="en-GB" dirty="0" smtClean="0"/>
          </a:p>
          <a:p>
            <a:endParaRPr lang="en-GB" sz="2600" dirty="0">
              <a:latin typeface="Arial" panose="020B0604020202020204" pitchFamily="34" charset="0"/>
              <a:cs typeface="Arial" panose="020B0604020202020204" pitchFamily="34" charset="0"/>
            </a:endParaRPr>
          </a:p>
          <a:p>
            <a:pPr marL="0" indent="0">
              <a:buFont typeface="Wingdings 3" charset="2"/>
              <a:buNone/>
            </a:pPr>
            <a:endParaRPr lang="en-GB" dirty="0"/>
          </a:p>
        </p:txBody>
      </p:sp>
      <p:sp>
        <p:nvSpPr>
          <p:cNvPr id="11" name="TextBox 10"/>
          <p:cNvSpPr txBox="1"/>
          <p:nvPr/>
        </p:nvSpPr>
        <p:spPr>
          <a:xfrm>
            <a:off x="5068890" y="6205560"/>
            <a:ext cx="1688283" cy="492443"/>
          </a:xfrm>
          <a:prstGeom prst="rect">
            <a:avLst/>
          </a:prstGeom>
          <a:noFill/>
        </p:spPr>
        <p:txBody>
          <a:bodyPr wrap="none" rtlCol="0">
            <a:spAutoFit/>
          </a:bodyPr>
          <a:lstStyle/>
          <a:p>
            <a:r>
              <a:rPr lang="en-GB" sz="2600" dirty="0">
                <a:solidFill>
                  <a:schemeClr val="tx1">
                    <a:lumMod val="75000"/>
                    <a:lumOff val="25000"/>
                  </a:schemeClr>
                </a:solidFill>
                <a:latin typeface="Arial" panose="020B0604020202020204" pitchFamily="34" charset="0"/>
                <a:cs typeface="Arial" panose="020B0604020202020204" pitchFamily="34" charset="0"/>
              </a:rPr>
              <a:t>Stalemate</a:t>
            </a:r>
          </a:p>
        </p:txBody>
      </p:sp>
    </p:spTree>
    <p:extLst>
      <p:ext uri="{BB962C8B-B14F-4D97-AF65-F5344CB8AC3E}">
        <p14:creationId xmlns:p14="http://schemas.microsoft.com/office/powerpoint/2010/main" val="20687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350" y="579695"/>
            <a:ext cx="8911687" cy="846150"/>
          </a:xfrm>
        </p:spPr>
        <p:txBody>
          <a:bodyPr/>
          <a:lstStyle/>
          <a:p>
            <a:pPr algn="ctr"/>
            <a:r>
              <a:rPr lang="en-GB" dirty="0" smtClean="0"/>
              <a:t>John Rolfe, Pocahontas and Peace</a:t>
            </a:r>
            <a:endParaRPr lang="en-GB" dirty="0"/>
          </a:p>
        </p:txBody>
      </p:sp>
      <p:sp>
        <p:nvSpPr>
          <p:cNvPr id="4" name="Content Placeholder 2"/>
          <p:cNvSpPr txBox="1">
            <a:spLocks/>
          </p:cNvSpPr>
          <p:nvPr/>
        </p:nvSpPr>
        <p:spPr>
          <a:xfrm>
            <a:off x="1000354" y="2026595"/>
            <a:ext cx="10749566" cy="1731176"/>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GB" sz="3100" dirty="0" smtClean="0"/>
              <a:t>“motivated </a:t>
            </a:r>
            <a:r>
              <a:rPr lang="en-GB" sz="3100" dirty="0"/>
              <a:t>not by the unbridled desire of carnal affection, but for the good of this plantation, for the </a:t>
            </a:r>
            <a:r>
              <a:rPr lang="en-GB" sz="3100" dirty="0" err="1"/>
              <a:t>honor</a:t>
            </a:r>
            <a:r>
              <a:rPr lang="en-GB" sz="3100" dirty="0"/>
              <a:t> of our country, for the Glory of God, for my own salvation... namely Pocahontas, to whom my hearty and best thoughts are, and have been a long time so entangled, and enthralled in so intricate a labyrinth that I was even a-wearied to unwind myself </a:t>
            </a:r>
            <a:r>
              <a:rPr lang="en-GB" sz="3100" dirty="0" err="1"/>
              <a:t>thereout</a:t>
            </a:r>
            <a:r>
              <a:rPr lang="en-GB" sz="3100" dirty="0" smtClean="0"/>
              <a:t>.</a:t>
            </a:r>
            <a:r>
              <a:rPr lang="en-GB" sz="3100" baseline="30000" dirty="0" smtClean="0"/>
              <a:t>“</a:t>
            </a:r>
            <a:endParaRPr lang="en-GB" sz="3100" dirty="0" smtClean="0">
              <a:latin typeface="Arial" panose="020B0604020202020204" pitchFamily="34" charset="0"/>
              <a:cs typeface="Arial" panose="020B0604020202020204" pitchFamily="34" charset="0"/>
            </a:endParaRPr>
          </a:p>
          <a:p>
            <a:endParaRPr lang="en-GB" sz="3100" dirty="0" smtClean="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pPr marL="0" indent="0">
              <a:buNone/>
            </a:pPr>
            <a:endParaRPr lang="en-GB" sz="2400" dirty="0" smtClean="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endParaRPr lang="en-GB" dirty="0" smtClean="0"/>
          </a:p>
          <a:p>
            <a:endParaRPr lang="en-GB" sz="3700" dirty="0">
              <a:latin typeface="Arial" panose="020B0604020202020204" pitchFamily="34" charset="0"/>
              <a:cs typeface="Arial" panose="020B0604020202020204" pitchFamily="34" charset="0"/>
            </a:endParaRPr>
          </a:p>
          <a:p>
            <a:pPr marL="0" indent="0">
              <a:buFont typeface="Wingdings 3" charset="2"/>
              <a:buNone/>
            </a:pPr>
            <a:endParaRPr lang="en-GB" dirty="0"/>
          </a:p>
        </p:txBody>
      </p:sp>
      <p:sp>
        <p:nvSpPr>
          <p:cNvPr id="5" name="Content Placeholder 4"/>
          <p:cNvSpPr>
            <a:spLocks noGrp="1"/>
          </p:cNvSpPr>
          <p:nvPr>
            <p:ph idx="1"/>
          </p:nvPr>
        </p:nvSpPr>
        <p:spPr>
          <a:xfrm>
            <a:off x="963211" y="1299906"/>
            <a:ext cx="10351873" cy="1152040"/>
          </a:xfrm>
        </p:spPr>
        <p:txBody>
          <a:bodyPr>
            <a:normAutofit fontScale="92500"/>
          </a:bodyPr>
          <a:lstStyle/>
          <a:p>
            <a:r>
              <a:rPr lang="en-GB" sz="2600" dirty="0">
                <a:latin typeface="Arial" panose="020B0604020202020204" pitchFamily="34" charset="0"/>
                <a:cs typeface="Arial" panose="020B0604020202020204" pitchFamily="34" charset="0"/>
              </a:rPr>
              <a:t>John Rolfe, survivor from starvation and war, made ward of </a:t>
            </a:r>
            <a:r>
              <a:rPr lang="en-GB" sz="2600" dirty="0" err="1">
                <a:latin typeface="Arial" panose="020B0604020202020204" pitchFamily="34" charset="0"/>
                <a:cs typeface="Arial" panose="020B0604020202020204" pitchFamily="34" charset="0"/>
              </a:rPr>
              <a:t>Pocohontas</a:t>
            </a:r>
            <a:r>
              <a:rPr lang="en-GB" sz="2600" dirty="0">
                <a:latin typeface="Arial" panose="020B0604020202020204" pitchFamily="34" charset="0"/>
                <a:cs typeface="Arial" panose="020B0604020202020204" pitchFamily="34" charset="0"/>
              </a:rPr>
              <a:t>, wife dies” and writes letter to </a:t>
            </a:r>
            <a:r>
              <a:rPr lang="en-GB" sz="2600" dirty="0" smtClean="0">
                <a:latin typeface="Arial" panose="020B0604020202020204" pitchFamily="34" charset="0"/>
                <a:cs typeface="Arial" panose="020B0604020202020204" pitchFamily="34" charset="0"/>
              </a:rPr>
              <a:t>governor for permission to marry </a:t>
            </a:r>
            <a:endParaRPr lang="en-GB" sz="2600" dirty="0">
              <a:latin typeface="Arial" panose="020B0604020202020204" pitchFamily="34" charset="0"/>
              <a:cs typeface="Arial" panose="020B0604020202020204" pitchFamily="34" charset="0"/>
            </a:endParaRPr>
          </a:p>
        </p:txBody>
      </p:sp>
      <p:sp>
        <p:nvSpPr>
          <p:cNvPr id="6" name="TextBox 5"/>
          <p:cNvSpPr txBox="1"/>
          <p:nvPr/>
        </p:nvSpPr>
        <p:spPr>
          <a:xfrm>
            <a:off x="1159915" y="4001395"/>
            <a:ext cx="7423827" cy="492443"/>
          </a:xfrm>
          <a:prstGeom prst="rect">
            <a:avLst/>
          </a:prstGeom>
          <a:noFill/>
        </p:spPr>
        <p:txBody>
          <a:bodyPr wrap="none" rtlCol="0">
            <a:spAutoFit/>
          </a:bodyPr>
          <a:lstStyle/>
          <a:p>
            <a:r>
              <a:rPr lang="en-GB" sz="2600" dirty="0">
                <a:solidFill>
                  <a:schemeClr val="tx1">
                    <a:lumMod val="75000"/>
                    <a:lumOff val="25000"/>
                  </a:schemeClr>
                </a:solidFill>
                <a:latin typeface="Arial" panose="020B0604020202020204" pitchFamily="34" charset="0"/>
                <a:cs typeface="Arial" panose="020B0604020202020204" pitchFamily="34" charset="0"/>
              </a:rPr>
              <a:t>Governor </a:t>
            </a:r>
            <a:r>
              <a:rPr lang="en-GB" sz="2600" dirty="0" smtClean="0">
                <a:solidFill>
                  <a:schemeClr val="tx1">
                    <a:lumMod val="75000"/>
                    <a:lumOff val="25000"/>
                  </a:schemeClr>
                </a:solidFill>
                <a:latin typeface="Arial" panose="020B0604020202020204" pitchFamily="34" charset="0"/>
                <a:cs typeface="Arial" panose="020B0604020202020204" pitchFamily="34" charset="0"/>
              </a:rPr>
              <a:t>agrees and there is Peace…for a while</a:t>
            </a:r>
          </a:p>
        </p:txBody>
      </p:sp>
      <p:sp>
        <p:nvSpPr>
          <p:cNvPr id="7" name="TextBox 6"/>
          <p:cNvSpPr txBox="1"/>
          <p:nvPr/>
        </p:nvSpPr>
        <p:spPr>
          <a:xfrm>
            <a:off x="1130574" y="4765119"/>
            <a:ext cx="11061426" cy="2893100"/>
          </a:xfrm>
          <a:prstGeom prst="rect">
            <a:avLst/>
          </a:prstGeom>
          <a:noFill/>
        </p:spPr>
        <p:txBody>
          <a:bodyPr wrap="none" rtlCol="0">
            <a:spAutoFit/>
          </a:bodyPr>
          <a:lstStyle/>
          <a:p>
            <a:r>
              <a:rPr lang="en-GB" sz="2600" dirty="0" smtClean="0">
                <a:solidFill>
                  <a:schemeClr val="tx1">
                    <a:lumMod val="75000"/>
                    <a:lumOff val="25000"/>
                  </a:schemeClr>
                </a:solidFill>
                <a:latin typeface="Arial" panose="020B0604020202020204" pitchFamily="34" charset="0"/>
                <a:cs typeface="Arial" panose="020B0604020202020204" pitchFamily="34" charset="0"/>
              </a:rPr>
              <a:t>Sends John and Pocahontas (now Rebecca) and son Thomas to England</a:t>
            </a:r>
          </a:p>
          <a:p>
            <a:r>
              <a:rPr lang="en-GB" sz="2600" dirty="0">
                <a:solidFill>
                  <a:schemeClr val="tx1">
                    <a:lumMod val="75000"/>
                    <a:lumOff val="25000"/>
                  </a:schemeClr>
                </a:solidFill>
                <a:latin typeface="Arial" panose="020B0604020202020204" pitchFamily="34" charset="0"/>
                <a:cs typeface="Arial" panose="020B0604020202020204" pitchFamily="34" charset="0"/>
              </a:rPr>
              <a:t>	</a:t>
            </a:r>
            <a:endParaRPr lang="en-GB" sz="2600" dirty="0" smtClean="0">
              <a:solidFill>
                <a:schemeClr val="tx1">
                  <a:lumMod val="75000"/>
                  <a:lumOff val="25000"/>
                </a:schemeClr>
              </a:solidFill>
              <a:latin typeface="Arial" panose="020B0604020202020204" pitchFamily="34" charset="0"/>
              <a:cs typeface="Arial" panose="020B0604020202020204" pitchFamily="34" charset="0"/>
            </a:endParaRPr>
          </a:p>
          <a:p>
            <a:r>
              <a:rPr lang="en-GB" sz="2600" dirty="0" err="1" smtClean="0">
                <a:solidFill>
                  <a:schemeClr val="tx1">
                    <a:lumMod val="75000"/>
                    <a:lumOff val="25000"/>
                  </a:schemeClr>
                </a:solidFill>
                <a:latin typeface="Arial" panose="020B0604020202020204" pitchFamily="34" charset="0"/>
                <a:cs typeface="Arial" panose="020B0604020202020204" pitchFamily="34" charset="0"/>
              </a:rPr>
              <a:t>Pocohantas</a:t>
            </a:r>
            <a:r>
              <a:rPr lang="en-GB" sz="2600" dirty="0" smtClean="0">
                <a:solidFill>
                  <a:schemeClr val="tx1">
                    <a:lumMod val="75000"/>
                    <a:lumOff val="25000"/>
                  </a:schemeClr>
                </a:solidFill>
                <a:latin typeface="Arial" panose="020B0604020202020204" pitchFamily="34" charset="0"/>
                <a:cs typeface="Arial" panose="020B0604020202020204" pitchFamily="34" charset="0"/>
              </a:rPr>
              <a:t> minor celebrity</a:t>
            </a:r>
          </a:p>
          <a:p>
            <a:r>
              <a:rPr lang="en-GB" sz="2600" dirty="0">
                <a:solidFill>
                  <a:schemeClr val="tx1">
                    <a:lumMod val="75000"/>
                    <a:lumOff val="25000"/>
                  </a:schemeClr>
                </a:solidFill>
                <a:latin typeface="Arial" panose="020B0604020202020204" pitchFamily="34" charset="0"/>
                <a:cs typeface="Arial" panose="020B0604020202020204" pitchFamily="34" charset="0"/>
              </a:rPr>
              <a:t>	</a:t>
            </a:r>
            <a:r>
              <a:rPr lang="en-GB" sz="2600" dirty="0" smtClean="0">
                <a:solidFill>
                  <a:schemeClr val="tx1">
                    <a:lumMod val="75000"/>
                    <a:lumOff val="25000"/>
                  </a:schemeClr>
                </a:solidFill>
                <a:latin typeface="Arial" panose="020B0604020202020204" pitchFamily="34" charset="0"/>
                <a:cs typeface="Arial" panose="020B0604020202020204" pitchFamily="34" charset="0"/>
              </a:rPr>
              <a:t>Meets King James, John Smith</a:t>
            </a:r>
          </a:p>
          <a:p>
            <a:r>
              <a:rPr lang="en-GB" sz="2600" dirty="0">
                <a:solidFill>
                  <a:schemeClr val="tx1">
                    <a:lumMod val="75000"/>
                    <a:lumOff val="25000"/>
                  </a:schemeClr>
                </a:solidFill>
                <a:latin typeface="Arial" panose="020B0604020202020204" pitchFamily="34" charset="0"/>
                <a:cs typeface="Arial" panose="020B0604020202020204" pitchFamily="34" charset="0"/>
              </a:rPr>
              <a:t>	</a:t>
            </a:r>
            <a:r>
              <a:rPr lang="en-GB" sz="2600" dirty="0" smtClean="0">
                <a:solidFill>
                  <a:schemeClr val="tx1">
                    <a:lumMod val="75000"/>
                    <a:lumOff val="25000"/>
                  </a:schemeClr>
                </a:solidFill>
                <a:latin typeface="Arial" panose="020B0604020202020204" pitchFamily="34" charset="0"/>
                <a:cs typeface="Arial" panose="020B0604020202020204" pitchFamily="34" charset="0"/>
              </a:rPr>
              <a:t>Gossip on class/not race</a:t>
            </a:r>
          </a:p>
          <a:p>
            <a:r>
              <a:rPr lang="en-GB" sz="2600" dirty="0">
                <a:solidFill>
                  <a:schemeClr val="tx1">
                    <a:lumMod val="75000"/>
                    <a:lumOff val="25000"/>
                  </a:schemeClr>
                </a:solidFill>
                <a:latin typeface="Arial" panose="020B0604020202020204" pitchFamily="34" charset="0"/>
                <a:cs typeface="Arial" panose="020B0604020202020204" pitchFamily="34" charset="0"/>
              </a:rPr>
              <a:t>	</a:t>
            </a:r>
            <a:endParaRPr lang="en-GB" sz="2600" dirty="0" smtClean="0">
              <a:solidFill>
                <a:schemeClr val="tx1">
                  <a:lumMod val="75000"/>
                  <a:lumOff val="25000"/>
                </a:schemeClr>
              </a:solidFill>
              <a:latin typeface="Arial" panose="020B0604020202020204" pitchFamily="34" charset="0"/>
              <a:cs typeface="Arial" panose="020B0604020202020204" pitchFamily="34" charset="0"/>
            </a:endParaRPr>
          </a:p>
          <a:p>
            <a:r>
              <a:rPr lang="en-GB" sz="2600" dirty="0">
                <a:solidFill>
                  <a:schemeClr val="tx1">
                    <a:lumMod val="75000"/>
                    <a:lumOff val="25000"/>
                  </a:schemeClr>
                </a:solidFill>
                <a:latin typeface="Arial" panose="020B0604020202020204" pitchFamily="34" charset="0"/>
                <a:cs typeface="Arial" panose="020B0604020202020204" pitchFamily="34" charset="0"/>
              </a:rPr>
              <a:t> </a:t>
            </a:r>
            <a:r>
              <a:rPr lang="en-GB" sz="2600" dirty="0" smtClean="0">
                <a:solidFill>
                  <a:schemeClr val="tx1">
                    <a:lumMod val="75000"/>
                    <a:lumOff val="25000"/>
                  </a:schemeClr>
                </a:solidFill>
                <a:latin typeface="Arial" panose="020B0604020202020204" pitchFamily="34" charset="0"/>
                <a:cs typeface="Arial" panose="020B0604020202020204" pitchFamily="34" charset="0"/>
              </a:rPr>
              <a:t>       </a:t>
            </a:r>
            <a:endParaRPr lang="en-GB"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TextBox 7"/>
          <p:cNvSpPr txBox="1"/>
          <p:nvPr/>
        </p:nvSpPr>
        <p:spPr>
          <a:xfrm>
            <a:off x="11174278" y="650929"/>
            <a:ext cx="441146" cy="369332"/>
          </a:xfrm>
          <a:prstGeom prst="rect">
            <a:avLst/>
          </a:prstGeom>
          <a:noFill/>
        </p:spPr>
        <p:txBody>
          <a:bodyPr wrap="none" rtlCol="0">
            <a:spAutoFit/>
          </a:bodyPr>
          <a:lstStyle/>
          <a:p>
            <a:r>
              <a:rPr lang="en-GB" dirty="0" smtClean="0"/>
              <a:t>16</a:t>
            </a:r>
            <a:endParaRPr lang="en-GB" dirty="0"/>
          </a:p>
        </p:txBody>
      </p:sp>
    </p:spTree>
    <p:extLst>
      <p:ext uri="{BB962C8B-B14F-4D97-AF65-F5344CB8AC3E}">
        <p14:creationId xmlns:p14="http://schemas.microsoft.com/office/powerpoint/2010/main" val="23913314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4710" y="200363"/>
            <a:ext cx="8911687" cy="1280890"/>
          </a:xfrm>
        </p:spPr>
        <p:txBody>
          <a:bodyPr/>
          <a:lstStyle/>
          <a:p>
            <a:pPr algn="ctr"/>
            <a:r>
              <a:rPr lang="en-GB" dirty="0" smtClean="0"/>
              <a:t>Pocahontas London 1616</a:t>
            </a:r>
            <a:endParaRPr lang="en-GB" dirty="0"/>
          </a:p>
        </p:txBody>
      </p:sp>
      <p:pic>
        <p:nvPicPr>
          <p:cNvPr id="5122" name="Picture 2" descr="https://i.pinimg.com/564x/87/a7/a4/87a7a45b0e8bc06c6884d47089f6f2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674" y="1059366"/>
            <a:ext cx="7738946" cy="56759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988298" y="526942"/>
            <a:ext cx="441146" cy="369332"/>
          </a:xfrm>
          <a:prstGeom prst="rect">
            <a:avLst/>
          </a:prstGeom>
          <a:noFill/>
        </p:spPr>
        <p:txBody>
          <a:bodyPr wrap="none" rtlCol="0">
            <a:spAutoFit/>
          </a:bodyPr>
          <a:lstStyle/>
          <a:p>
            <a:r>
              <a:rPr lang="en-GB" dirty="0" smtClean="0"/>
              <a:t>17</a:t>
            </a:r>
            <a:endParaRPr lang="en-GB" dirty="0"/>
          </a:p>
        </p:txBody>
      </p:sp>
    </p:spTree>
    <p:extLst>
      <p:ext uri="{BB962C8B-B14F-4D97-AF65-F5344CB8AC3E}">
        <p14:creationId xmlns:p14="http://schemas.microsoft.com/office/powerpoint/2010/main" val="32074990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talk: Settlements to Societies</a:t>
            </a:r>
            <a:endParaRPr lang="en-GB" dirty="0"/>
          </a:p>
        </p:txBody>
      </p:sp>
      <p:sp>
        <p:nvSpPr>
          <p:cNvPr id="3" name="Content Placeholder 2"/>
          <p:cNvSpPr>
            <a:spLocks noGrp="1"/>
          </p:cNvSpPr>
          <p:nvPr>
            <p:ph idx="1"/>
          </p:nvPr>
        </p:nvSpPr>
        <p:spPr>
          <a:xfrm>
            <a:off x="1502230" y="1616927"/>
            <a:ext cx="12057018" cy="4862250"/>
          </a:xfrm>
        </p:spPr>
        <p:txBody>
          <a:bodyPr>
            <a:noAutofit/>
          </a:bodyPr>
          <a:lstStyle/>
          <a:p>
            <a:r>
              <a:rPr lang="en-GB" sz="2800" dirty="0" smtClean="0">
                <a:latin typeface="Arial" panose="020B0604020202020204" pitchFamily="34" charset="0"/>
                <a:cs typeface="Arial" panose="020B0604020202020204" pitchFamily="34" charset="0"/>
              </a:rPr>
              <a:t>Settlement and survival 1607-1660’s</a:t>
            </a:r>
          </a:p>
          <a:p>
            <a:pPr lvl="1"/>
            <a:r>
              <a:rPr lang="en-GB" sz="2600" dirty="0" smtClean="0">
                <a:latin typeface="Arial" panose="020B0604020202020204" pitchFamily="34" charset="0"/>
                <a:cs typeface="Arial" panose="020B0604020202020204" pitchFamily="34" charset="0"/>
              </a:rPr>
              <a:t>Settlement of Jamestown </a:t>
            </a:r>
            <a:r>
              <a:rPr lang="en-GB" sz="2600" dirty="0" err="1" smtClean="0">
                <a:latin typeface="Arial" panose="020B0604020202020204" pitchFamily="34" charset="0"/>
                <a:cs typeface="Arial" panose="020B0604020202020204" pitchFamily="34" charset="0"/>
              </a:rPr>
              <a:t>Viriginia</a:t>
            </a:r>
            <a:r>
              <a:rPr lang="en-GB" sz="2600" dirty="0" smtClean="0">
                <a:latin typeface="Arial" panose="020B0604020202020204" pitchFamily="34" charset="0"/>
                <a:cs typeface="Arial" panose="020B0604020202020204" pitchFamily="34" charset="0"/>
              </a:rPr>
              <a:t> </a:t>
            </a:r>
          </a:p>
          <a:p>
            <a:pPr lvl="1"/>
            <a:r>
              <a:rPr lang="en-GB" sz="2600" dirty="0" smtClean="0">
                <a:latin typeface="Arial" panose="020B0604020202020204" pitchFamily="34" charset="0"/>
                <a:cs typeface="Arial" panose="020B0604020202020204" pitchFamily="34" charset="0"/>
              </a:rPr>
              <a:t>Mayflower and Puritan New England</a:t>
            </a:r>
            <a:endParaRPr lang="en-GB" sz="2000" dirty="0" smtClean="0">
              <a:latin typeface="Arial" panose="020B0604020202020204" pitchFamily="34" charset="0"/>
              <a:cs typeface="Arial" panose="020B0604020202020204" pitchFamily="34" charset="0"/>
            </a:endParaRPr>
          </a:p>
          <a:p>
            <a:pPr marL="114300" indent="0">
              <a:buNone/>
            </a:pPr>
            <a:endParaRPr lang="en-GB" sz="2800" dirty="0" smtClean="0">
              <a:latin typeface="Arial" panose="020B0604020202020204" pitchFamily="34" charset="0"/>
              <a:cs typeface="Arial" panose="020B0604020202020204" pitchFamily="34" charset="0"/>
            </a:endParaRPr>
          </a:p>
          <a:p>
            <a:pPr marL="114300" indent="0">
              <a:buNone/>
            </a:pPr>
            <a:r>
              <a:rPr lang="en-GB" sz="2800" dirty="0" smtClean="0">
                <a:latin typeface="Arial" panose="020B0604020202020204" pitchFamily="34" charset="0"/>
                <a:cs typeface="Arial" panose="020B0604020202020204" pitchFamily="34" charset="0"/>
              </a:rPr>
              <a:t>----------------------------------Break-----------------------------------</a:t>
            </a:r>
          </a:p>
          <a:p>
            <a:pPr marL="342900" lvl="3" indent="-342900"/>
            <a:r>
              <a:rPr lang="en-GB" sz="2800" dirty="0" smtClean="0">
                <a:latin typeface="Arial" panose="020B0604020202020204" pitchFamily="34" charset="0"/>
                <a:cs typeface="Arial" panose="020B0604020202020204" pitchFamily="34" charset="0"/>
              </a:rPr>
              <a:t>Survival to society1670’s-1700</a:t>
            </a:r>
            <a:endParaRPr lang="en-GB" sz="2800" dirty="0">
              <a:latin typeface="Arial" panose="020B0604020202020204" pitchFamily="34" charset="0"/>
              <a:cs typeface="Arial" panose="020B0604020202020204" pitchFamily="34" charset="0"/>
            </a:endParaRPr>
          </a:p>
          <a:p>
            <a:pPr lvl="1"/>
            <a:r>
              <a:rPr lang="en-GB" sz="2600" dirty="0" smtClean="0">
                <a:latin typeface="Arial" panose="020B0604020202020204" pitchFamily="34" charset="0"/>
                <a:cs typeface="Arial" panose="020B0604020202020204" pitchFamily="34" charset="0"/>
              </a:rPr>
              <a:t>The Pennsylvania Experiment</a:t>
            </a:r>
          </a:p>
          <a:p>
            <a:pPr lvl="1"/>
            <a:r>
              <a:rPr lang="en-GB" sz="2600" dirty="0" smtClean="0">
                <a:latin typeface="Arial" panose="020B0604020202020204" pitchFamily="34" charset="0"/>
                <a:cs typeface="Arial" panose="020B0604020202020204" pitchFamily="34" charset="0"/>
              </a:rPr>
              <a:t>Rebellion and aristocrats Virginia</a:t>
            </a:r>
          </a:p>
          <a:p>
            <a:pPr lvl="1"/>
            <a:r>
              <a:rPr lang="en-GB" sz="2600" dirty="0" smtClean="0">
                <a:latin typeface="Arial" panose="020B0604020202020204" pitchFamily="34" charset="0"/>
                <a:cs typeface="Arial" panose="020B0604020202020204" pitchFamily="34" charset="0"/>
              </a:rPr>
              <a:t>Puritan life intolerance, witches, ad order</a:t>
            </a:r>
            <a:endParaRPr lang="en-GB" sz="2600" dirty="0">
              <a:latin typeface="Arial" panose="020B0604020202020204" pitchFamily="34" charset="0"/>
              <a:cs typeface="Arial" panose="020B0604020202020204" pitchFamily="34" charset="0"/>
            </a:endParaRPr>
          </a:p>
        </p:txBody>
      </p:sp>
      <p:sp>
        <p:nvSpPr>
          <p:cNvPr id="4" name="TextBox 3"/>
          <p:cNvSpPr txBox="1"/>
          <p:nvPr/>
        </p:nvSpPr>
        <p:spPr>
          <a:xfrm>
            <a:off x="10554789" y="574766"/>
            <a:ext cx="312906" cy="369332"/>
          </a:xfrm>
          <a:prstGeom prst="rect">
            <a:avLst/>
          </a:prstGeom>
          <a:noFill/>
        </p:spPr>
        <p:txBody>
          <a:bodyPr wrap="none" rtlCol="0">
            <a:spAutoFit/>
          </a:bodyPr>
          <a:lstStyle/>
          <a:p>
            <a:r>
              <a:rPr lang="en-GB" dirty="0" smtClean="0"/>
              <a:t>1</a:t>
            </a:r>
            <a:endParaRPr lang="en-GB" dirty="0"/>
          </a:p>
        </p:txBody>
      </p:sp>
    </p:spTree>
    <p:extLst>
      <p:ext uri="{BB962C8B-B14F-4D97-AF65-F5344CB8AC3E}">
        <p14:creationId xmlns:p14="http://schemas.microsoft.com/office/powerpoint/2010/main" val="34474038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Pocahantas</a:t>
            </a:r>
            <a:r>
              <a:rPr lang="en-GB" dirty="0" smtClean="0"/>
              <a:t> presented to King James</a:t>
            </a:r>
            <a:endParaRPr lang="en-GB" dirty="0"/>
          </a:p>
        </p:txBody>
      </p:sp>
      <p:pic>
        <p:nvPicPr>
          <p:cNvPr id="5122"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42" y="1275644"/>
            <a:ext cx="12192000" cy="57347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127783" y="232475"/>
            <a:ext cx="441146" cy="369332"/>
          </a:xfrm>
          <a:prstGeom prst="rect">
            <a:avLst/>
          </a:prstGeom>
          <a:noFill/>
        </p:spPr>
        <p:txBody>
          <a:bodyPr wrap="none" rtlCol="0">
            <a:spAutoFit/>
          </a:bodyPr>
          <a:lstStyle/>
          <a:p>
            <a:r>
              <a:rPr lang="en-GB" dirty="0" smtClean="0"/>
              <a:t>18</a:t>
            </a:r>
            <a:endParaRPr lang="en-GB" dirty="0"/>
          </a:p>
        </p:txBody>
      </p:sp>
    </p:spTree>
    <p:extLst>
      <p:ext uri="{BB962C8B-B14F-4D97-AF65-F5344CB8AC3E}">
        <p14:creationId xmlns:p14="http://schemas.microsoft.com/office/powerpoint/2010/main" val="15626699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814" y="285444"/>
            <a:ext cx="8911687" cy="1280890"/>
          </a:xfrm>
        </p:spPr>
        <p:txBody>
          <a:bodyPr/>
          <a:lstStyle/>
          <a:p>
            <a:r>
              <a:rPr lang="en-GB" dirty="0" smtClean="0"/>
              <a:t>Pocahontas and her son: Thomas Rolfe</a:t>
            </a:r>
            <a:endParaRPr lang="en-GB" dirty="0"/>
          </a:p>
        </p:txBody>
      </p:sp>
      <p:pic>
        <p:nvPicPr>
          <p:cNvPr id="6146" name="Picture 2" descr="https://www.historydefined.net/wp-content/uploads/2022/11/Screen-Shot-2018-09-06-at-10.32.13-PM.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2099" y="925552"/>
            <a:ext cx="10370634" cy="50068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79902" y="6378498"/>
            <a:ext cx="5456943" cy="369332"/>
          </a:xfrm>
          <a:prstGeom prst="rect">
            <a:avLst/>
          </a:prstGeom>
          <a:noFill/>
        </p:spPr>
        <p:txBody>
          <a:bodyPr wrap="none" rtlCol="0">
            <a:spAutoFit/>
          </a:bodyPr>
          <a:lstStyle/>
          <a:p>
            <a:r>
              <a:rPr lang="en-GB" dirty="0" smtClean="0"/>
              <a:t>Actually not </a:t>
            </a:r>
            <a:r>
              <a:rPr lang="en-GB" dirty="0" err="1" smtClean="0"/>
              <a:t>Pocohontas</a:t>
            </a:r>
            <a:r>
              <a:rPr lang="en-GB" dirty="0" smtClean="0"/>
              <a:t>…Thomas too old.. </a:t>
            </a:r>
            <a:r>
              <a:rPr lang="en-GB" dirty="0" err="1" smtClean="0"/>
              <a:t>Thi</a:t>
            </a:r>
            <a:endParaRPr lang="en-GB" dirty="0"/>
          </a:p>
        </p:txBody>
      </p:sp>
      <p:sp>
        <p:nvSpPr>
          <p:cNvPr id="4" name="TextBox 3"/>
          <p:cNvSpPr txBox="1"/>
          <p:nvPr/>
        </p:nvSpPr>
        <p:spPr>
          <a:xfrm>
            <a:off x="11158780" y="480447"/>
            <a:ext cx="441146" cy="369332"/>
          </a:xfrm>
          <a:prstGeom prst="rect">
            <a:avLst/>
          </a:prstGeom>
          <a:noFill/>
        </p:spPr>
        <p:txBody>
          <a:bodyPr wrap="none" rtlCol="0">
            <a:spAutoFit/>
          </a:bodyPr>
          <a:lstStyle/>
          <a:p>
            <a:r>
              <a:rPr lang="en-GB" dirty="0" smtClean="0"/>
              <a:t>19</a:t>
            </a:r>
            <a:endParaRPr lang="en-GB" dirty="0"/>
          </a:p>
        </p:txBody>
      </p:sp>
    </p:spTree>
    <p:extLst>
      <p:ext uri="{BB962C8B-B14F-4D97-AF65-F5344CB8AC3E}">
        <p14:creationId xmlns:p14="http://schemas.microsoft.com/office/powerpoint/2010/main" val="1828558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589" y="197496"/>
            <a:ext cx="8911687" cy="978161"/>
          </a:xfrm>
        </p:spPr>
        <p:txBody>
          <a:bodyPr/>
          <a:lstStyle/>
          <a:p>
            <a:pPr algn="ctr"/>
            <a:r>
              <a:rPr lang="en-GB" dirty="0" smtClean="0"/>
              <a:t>Jamestown Continued</a:t>
            </a:r>
            <a:endParaRPr lang="en-GB" dirty="0"/>
          </a:p>
        </p:txBody>
      </p:sp>
      <p:sp>
        <p:nvSpPr>
          <p:cNvPr id="3" name="Content Placeholder 2"/>
          <p:cNvSpPr>
            <a:spLocks noGrp="1"/>
          </p:cNvSpPr>
          <p:nvPr>
            <p:ph idx="1"/>
          </p:nvPr>
        </p:nvSpPr>
        <p:spPr>
          <a:xfrm>
            <a:off x="1082594" y="1317356"/>
            <a:ext cx="11621588" cy="4850969"/>
          </a:xfrm>
        </p:spPr>
        <p:txBody>
          <a:bodyPr>
            <a:normAutofit/>
          </a:bodyPr>
          <a:lstStyle/>
          <a:p>
            <a:r>
              <a:rPr lang="en-GB" dirty="0" smtClean="0"/>
              <a:t>‘</a:t>
            </a:r>
            <a:r>
              <a:rPr lang="en-GB" sz="2400" dirty="0">
                <a:latin typeface="Arial" panose="020B0604020202020204" pitchFamily="34" charset="0"/>
                <a:cs typeface="Arial" panose="020B0604020202020204" pitchFamily="34" charset="0"/>
              </a:rPr>
              <a:t>Long Peace of Pocahontas 1610-1620</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Tobacco and a profitable </a:t>
            </a:r>
            <a:r>
              <a:rPr lang="en-GB" sz="2400" dirty="0" smtClean="0">
                <a:latin typeface="Arial" panose="020B0604020202020204" pitchFamily="34" charset="0"/>
                <a:cs typeface="Arial" panose="020B0604020202020204" pitchFamily="34" charset="0"/>
              </a:rPr>
              <a:t>colony</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More arrivals….indentured servants, poles, </a:t>
            </a:r>
            <a:r>
              <a:rPr lang="en-GB" sz="2400" dirty="0" err="1">
                <a:latin typeface="Arial" panose="020B0604020202020204" pitchFamily="34" charset="0"/>
                <a:cs typeface="Arial" panose="020B0604020202020204" pitchFamily="34" charset="0"/>
              </a:rPr>
              <a:t>germans</a:t>
            </a:r>
            <a:r>
              <a:rPr lang="en-GB" sz="2400" dirty="0">
                <a:latin typeface="Arial" panose="020B0604020202020204" pitchFamily="34" charset="0"/>
                <a:cs typeface="Arial" panose="020B0604020202020204" pitchFamily="34" charset="0"/>
              </a:rPr>
              <a:t>, the first strike</a:t>
            </a:r>
          </a:p>
          <a:p>
            <a:r>
              <a:rPr lang="en-GB" sz="2400" dirty="0" smtClean="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Arrival of </a:t>
            </a:r>
            <a:r>
              <a:rPr lang="en-GB" sz="2400" dirty="0" smtClean="0">
                <a:latin typeface="Arial" panose="020B0604020202020204" pitchFamily="34" charset="0"/>
                <a:cs typeface="Arial" panose="020B0604020202020204" pitchFamily="34" charset="0"/>
              </a:rPr>
              <a:t>twenty </a:t>
            </a:r>
            <a:r>
              <a:rPr lang="en-GB" sz="2400" dirty="0">
                <a:latin typeface="Arial" panose="020B0604020202020204" pitchFamily="34" charset="0"/>
                <a:cs typeface="Arial" panose="020B0604020202020204" pitchFamily="34" charset="0"/>
              </a:rPr>
              <a:t>‘slaves</a:t>
            </a:r>
            <a:r>
              <a:rPr lang="en-GB" sz="2400" dirty="0" smtClean="0">
                <a:latin typeface="Arial" panose="020B0604020202020204" pitchFamily="34" charset="0"/>
                <a:cs typeface="Arial" panose="020B0604020202020204" pitchFamily="34" charset="0"/>
              </a:rPr>
              <a:t>’ (captured from </a:t>
            </a:r>
            <a:r>
              <a:rPr lang="en-GB" sz="2400" dirty="0" err="1" smtClean="0">
                <a:latin typeface="Arial" panose="020B0604020202020204" pitchFamily="34" charset="0"/>
                <a:cs typeface="Arial" panose="020B0604020202020204" pitchFamily="34" charset="0"/>
              </a:rPr>
              <a:t>Portugeese</a:t>
            </a:r>
            <a:r>
              <a:rPr lang="en-GB" sz="2400" dirty="0" smtClean="0">
                <a:latin typeface="Arial" panose="020B0604020202020204" pitchFamily="34" charset="0"/>
                <a:cs typeface="Arial" panose="020B0604020202020204" pitchFamily="34" charset="0"/>
              </a:rPr>
              <a:t>, Dutch ship, English captain</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2,000 colonists by 1620</a:t>
            </a: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sz="4000" dirty="0" smtClean="0">
              <a:latin typeface="Arial" panose="020B0604020202020204" pitchFamily="34" charset="0"/>
              <a:cs typeface="Arial" panose="020B0604020202020204" pitchFamily="34" charset="0"/>
            </a:endParaRPr>
          </a:p>
          <a:p>
            <a:endParaRPr lang="en-GB" sz="4000" dirty="0">
              <a:latin typeface="Arial" panose="020B0604020202020204" pitchFamily="34" charset="0"/>
              <a:cs typeface="Arial" panose="020B0604020202020204" pitchFamily="34" charset="0"/>
            </a:endParaRPr>
          </a:p>
          <a:p>
            <a:endParaRPr lang="en-GB" sz="4000" dirty="0" smtClean="0">
              <a:latin typeface="Arial" panose="020B0604020202020204" pitchFamily="34" charset="0"/>
              <a:cs typeface="Arial" panose="020B0604020202020204" pitchFamily="34" charset="0"/>
            </a:endParaRPr>
          </a:p>
        </p:txBody>
      </p:sp>
      <p:sp>
        <p:nvSpPr>
          <p:cNvPr id="4" name="TextBox 3"/>
          <p:cNvSpPr txBox="1"/>
          <p:nvPr/>
        </p:nvSpPr>
        <p:spPr>
          <a:xfrm>
            <a:off x="10740325" y="573437"/>
            <a:ext cx="441146" cy="369332"/>
          </a:xfrm>
          <a:prstGeom prst="rect">
            <a:avLst/>
          </a:prstGeom>
          <a:noFill/>
        </p:spPr>
        <p:txBody>
          <a:bodyPr wrap="none" rtlCol="0">
            <a:spAutoFit/>
          </a:bodyPr>
          <a:lstStyle/>
          <a:p>
            <a:r>
              <a:rPr lang="en-GB" dirty="0" smtClean="0"/>
              <a:t>20</a:t>
            </a:r>
            <a:endParaRPr lang="en-GB" dirty="0"/>
          </a:p>
        </p:txBody>
      </p:sp>
    </p:spTree>
    <p:extLst>
      <p:ext uri="{BB962C8B-B14F-4D97-AF65-F5344CB8AC3E}">
        <p14:creationId xmlns:p14="http://schemas.microsoft.com/office/powerpoint/2010/main" val="40710486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9725" y="477355"/>
            <a:ext cx="8911687" cy="1280890"/>
          </a:xfrm>
        </p:spPr>
        <p:txBody>
          <a:bodyPr/>
          <a:lstStyle/>
          <a:p>
            <a:pPr algn="ctr"/>
            <a:r>
              <a:rPr lang="en-GB" dirty="0" smtClean="0"/>
              <a:t>Jamestown Settlement 1620</a:t>
            </a:r>
            <a:endParaRPr lang="en-GB" dirty="0"/>
          </a:p>
        </p:txBody>
      </p:sp>
      <p:pic>
        <p:nvPicPr>
          <p:cNvPr id="4" name="Picture 2" descr="Jamestown Virginia Settl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8" y="1265075"/>
            <a:ext cx="12188282" cy="57173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065790" y="340963"/>
            <a:ext cx="441146" cy="369332"/>
          </a:xfrm>
          <a:prstGeom prst="rect">
            <a:avLst/>
          </a:prstGeom>
          <a:noFill/>
        </p:spPr>
        <p:txBody>
          <a:bodyPr wrap="none" rtlCol="0">
            <a:spAutoFit/>
          </a:bodyPr>
          <a:lstStyle/>
          <a:p>
            <a:r>
              <a:rPr lang="en-GB" dirty="0" smtClean="0"/>
              <a:t>21</a:t>
            </a:r>
            <a:endParaRPr lang="en-GB" dirty="0"/>
          </a:p>
        </p:txBody>
      </p:sp>
    </p:spTree>
    <p:extLst>
      <p:ext uri="{BB962C8B-B14F-4D97-AF65-F5344CB8AC3E}">
        <p14:creationId xmlns:p14="http://schemas.microsoft.com/office/powerpoint/2010/main" val="375749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9991" y="120579"/>
            <a:ext cx="10771382" cy="1280890"/>
          </a:xfrm>
        </p:spPr>
        <p:txBody>
          <a:bodyPr/>
          <a:lstStyle/>
          <a:p>
            <a:r>
              <a:rPr lang="en-GB" dirty="0" smtClean="0"/>
              <a:t>Jamestown 1607-1620</a:t>
            </a:r>
            <a:endParaRPr lang="en-GB" dirty="0"/>
          </a:p>
        </p:txBody>
      </p:sp>
      <p:sp>
        <p:nvSpPr>
          <p:cNvPr id="3" name="Content Placeholder 2"/>
          <p:cNvSpPr>
            <a:spLocks noGrp="1"/>
          </p:cNvSpPr>
          <p:nvPr>
            <p:ph idx="1"/>
          </p:nvPr>
        </p:nvSpPr>
        <p:spPr>
          <a:xfrm>
            <a:off x="1613845" y="5752195"/>
            <a:ext cx="11026802" cy="3050234"/>
          </a:xfrm>
        </p:spPr>
        <p:txBody>
          <a:bodyPr>
            <a:normAutofit/>
          </a:bodyPr>
          <a:lstStyle/>
          <a:p>
            <a:pPr marL="457200" lvl="1" indent="0">
              <a:buNone/>
            </a:pPr>
            <a:endParaRPr lang="en-GB" dirty="0" smtClean="0"/>
          </a:p>
          <a:p>
            <a:endParaRPr lang="en-GB" dirty="0"/>
          </a:p>
          <a:p>
            <a:endParaRPr lang="en-GB" dirty="0" smtClean="0"/>
          </a:p>
          <a:p>
            <a:endParaRPr lang="en-GB" dirty="0"/>
          </a:p>
        </p:txBody>
      </p:sp>
      <p:pic>
        <p:nvPicPr>
          <p:cNvPr id="2050" name="Picture 2" descr="https://www.al.com/resizer/XdMvRUutTzreda5lbfjv2AO5S9Q=/1280x0/smart/advancelocal-adapter-image-uploads.s3.amazonaws.com/image.al.com/home/bama-media/width2048/img/wire/photo/12667496-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63" y="1027289"/>
            <a:ext cx="12192000" cy="58307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98264" y="278969"/>
            <a:ext cx="441146" cy="369332"/>
          </a:xfrm>
          <a:prstGeom prst="rect">
            <a:avLst/>
          </a:prstGeom>
          <a:noFill/>
        </p:spPr>
        <p:txBody>
          <a:bodyPr wrap="none" rtlCol="0">
            <a:spAutoFit/>
          </a:bodyPr>
          <a:lstStyle/>
          <a:p>
            <a:r>
              <a:rPr lang="en-GB" dirty="0" smtClean="0"/>
              <a:t>22</a:t>
            </a:r>
            <a:endParaRPr lang="en-GB" dirty="0"/>
          </a:p>
        </p:txBody>
      </p:sp>
    </p:spTree>
    <p:extLst>
      <p:ext uri="{BB962C8B-B14F-4D97-AF65-F5344CB8AC3E}">
        <p14:creationId xmlns:p14="http://schemas.microsoft.com/office/powerpoint/2010/main" val="41240196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Exporting tobacco 1622</a:t>
            </a:r>
            <a:endParaRPr lang="en-GB" dirty="0"/>
          </a:p>
        </p:txBody>
      </p:sp>
      <p:pic>
        <p:nvPicPr>
          <p:cNvPr id="3074" name="Picture 2" descr="Tobacco in Jamesto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778" y="1425844"/>
            <a:ext cx="11473910" cy="52306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872439" y="568712"/>
            <a:ext cx="441146" cy="369332"/>
          </a:xfrm>
          <a:prstGeom prst="rect">
            <a:avLst/>
          </a:prstGeom>
          <a:noFill/>
        </p:spPr>
        <p:txBody>
          <a:bodyPr wrap="none" rtlCol="0">
            <a:spAutoFit/>
          </a:bodyPr>
          <a:lstStyle/>
          <a:p>
            <a:r>
              <a:rPr lang="en-GB" dirty="0" smtClean="0"/>
              <a:t>23</a:t>
            </a:r>
            <a:endParaRPr lang="en-GB" dirty="0"/>
          </a:p>
        </p:txBody>
      </p:sp>
    </p:spTree>
    <p:extLst>
      <p:ext uri="{BB962C8B-B14F-4D97-AF65-F5344CB8AC3E}">
        <p14:creationId xmlns:p14="http://schemas.microsoft.com/office/powerpoint/2010/main" val="6622896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947" y="387043"/>
            <a:ext cx="8911687" cy="787001"/>
          </a:xfrm>
        </p:spPr>
        <p:txBody>
          <a:bodyPr/>
          <a:lstStyle/>
          <a:p>
            <a:pPr algn="ctr"/>
            <a:r>
              <a:rPr lang="en-GB" dirty="0" smtClean="0"/>
              <a:t>The first Africans 1619</a:t>
            </a:r>
            <a:endParaRPr lang="en-GB" dirty="0"/>
          </a:p>
        </p:txBody>
      </p:sp>
      <p:pic>
        <p:nvPicPr>
          <p:cNvPr id="5122" name="Picture 2" descr="First Enslaved Africans Arrive in Jamestown Colony - HIS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30" y="1201783"/>
            <a:ext cx="11991270" cy="56562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40325" y="449451"/>
            <a:ext cx="441146" cy="369332"/>
          </a:xfrm>
          <a:prstGeom prst="rect">
            <a:avLst/>
          </a:prstGeom>
          <a:noFill/>
        </p:spPr>
        <p:txBody>
          <a:bodyPr wrap="none" rtlCol="0">
            <a:spAutoFit/>
          </a:bodyPr>
          <a:lstStyle/>
          <a:p>
            <a:r>
              <a:rPr lang="en-GB" dirty="0" smtClean="0"/>
              <a:t>24</a:t>
            </a:r>
            <a:endParaRPr lang="en-GB" dirty="0"/>
          </a:p>
        </p:txBody>
      </p:sp>
    </p:spTree>
    <p:extLst>
      <p:ext uri="{BB962C8B-B14F-4D97-AF65-F5344CB8AC3E}">
        <p14:creationId xmlns:p14="http://schemas.microsoft.com/office/powerpoint/2010/main" val="3084371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9635" y="0"/>
            <a:ext cx="8911687" cy="1280890"/>
          </a:xfrm>
        </p:spPr>
        <p:txBody>
          <a:bodyPr/>
          <a:lstStyle/>
          <a:p>
            <a:r>
              <a:rPr lang="en-GB" dirty="0" smtClean="0"/>
              <a:t>Indian wars continued</a:t>
            </a:r>
            <a:endParaRPr lang="en-GB" dirty="0"/>
          </a:p>
        </p:txBody>
      </p:sp>
      <p:sp>
        <p:nvSpPr>
          <p:cNvPr id="3" name="Content Placeholder 2"/>
          <p:cNvSpPr>
            <a:spLocks noGrp="1"/>
          </p:cNvSpPr>
          <p:nvPr>
            <p:ph idx="1"/>
          </p:nvPr>
        </p:nvSpPr>
        <p:spPr>
          <a:xfrm>
            <a:off x="1507922" y="868093"/>
            <a:ext cx="10089346" cy="5711126"/>
          </a:xfrm>
        </p:spPr>
        <p:txBody>
          <a:bodyPr>
            <a:normAutofit fontScale="25000" lnSpcReduction="20000"/>
          </a:bodyPr>
          <a:lstStyle/>
          <a:p>
            <a:endParaRPr lang="en-GB" sz="9600" dirty="0" smtClean="0">
              <a:latin typeface="Arial" panose="020B0604020202020204" pitchFamily="34" charset="0"/>
              <a:cs typeface="Arial" panose="020B0604020202020204" pitchFamily="34" charset="0"/>
            </a:endParaRPr>
          </a:p>
          <a:p>
            <a:r>
              <a:rPr lang="en-GB" sz="9600" dirty="0" smtClean="0">
                <a:latin typeface="Arial" panose="020B0604020202020204" pitchFamily="34" charset="0"/>
                <a:cs typeface="Arial" panose="020B0604020202020204" pitchFamily="34" charset="0"/>
              </a:rPr>
              <a:t>Missionaries attempt to convert Indians…</a:t>
            </a:r>
          </a:p>
          <a:p>
            <a:endParaRPr lang="en-GB" sz="9600" dirty="0" smtClean="0">
              <a:latin typeface="Arial" panose="020B0604020202020204" pitchFamily="34" charset="0"/>
              <a:cs typeface="Arial" panose="020B0604020202020204" pitchFamily="34" charset="0"/>
            </a:endParaRPr>
          </a:p>
          <a:p>
            <a:pPr lvl="1"/>
            <a:r>
              <a:rPr lang="en-GB" sz="9400" dirty="0" smtClean="0">
                <a:latin typeface="Arial" panose="020B0604020202020204" pitchFamily="34" charset="0"/>
                <a:cs typeface="Arial" panose="020B0604020202020204" pitchFamily="34" charset="0"/>
              </a:rPr>
              <a:t>‘Praying Indians’ …. Allies and indispensable</a:t>
            </a:r>
          </a:p>
          <a:p>
            <a:pPr lvl="1"/>
            <a:r>
              <a:rPr lang="en-GB" sz="9400" dirty="0" smtClean="0">
                <a:latin typeface="Arial" panose="020B0604020202020204" pitchFamily="34" charset="0"/>
                <a:cs typeface="Arial" panose="020B0604020202020204" pitchFamily="34" charset="0"/>
              </a:rPr>
              <a:t>‘Non praying Indians’ …enemies to be destroyed</a:t>
            </a:r>
          </a:p>
          <a:p>
            <a:endParaRPr lang="en-GB" sz="9600" dirty="0">
              <a:latin typeface="Arial" panose="020B0604020202020204" pitchFamily="34" charset="0"/>
              <a:cs typeface="Arial" panose="020B0604020202020204" pitchFamily="34" charset="0"/>
            </a:endParaRPr>
          </a:p>
          <a:p>
            <a:endParaRPr lang="en-GB" sz="9600" dirty="0">
              <a:latin typeface="Arial" panose="020B0604020202020204" pitchFamily="34" charset="0"/>
              <a:cs typeface="Arial" panose="020B0604020202020204" pitchFamily="34" charset="0"/>
            </a:endParaRPr>
          </a:p>
          <a:p>
            <a:r>
              <a:rPr lang="en-GB" sz="9600" dirty="0" smtClean="0">
                <a:latin typeface="Arial" panose="020B0604020202020204" pitchFamily="34" charset="0"/>
                <a:cs typeface="Arial" panose="020B0604020202020204" pitchFamily="34" charset="0"/>
              </a:rPr>
              <a:t>Powhatan chief threatened by new settlers and alliances with other tribes: resolves to end settlement  pretends conversion, seeks to eliminate settlers</a:t>
            </a:r>
          </a:p>
          <a:p>
            <a:endParaRPr lang="en-GB" sz="9600" dirty="0" smtClean="0">
              <a:latin typeface="Arial" panose="020B0604020202020204" pitchFamily="34" charset="0"/>
              <a:cs typeface="Arial" panose="020B0604020202020204" pitchFamily="34" charset="0"/>
            </a:endParaRPr>
          </a:p>
          <a:p>
            <a:endParaRPr lang="en-GB" sz="9600" dirty="0">
              <a:latin typeface="Arial" panose="020B0604020202020204" pitchFamily="34" charset="0"/>
              <a:cs typeface="Arial" panose="020B0604020202020204" pitchFamily="34" charset="0"/>
            </a:endParaRPr>
          </a:p>
          <a:p>
            <a:r>
              <a:rPr lang="en-GB" sz="9600" dirty="0" smtClean="0">
                <a:latin typeface="Arial" panose="020B0604020202020204" pitchFamily="34" charset="0"/>
                <a:cs typeface="Arial" panose="020B0604020202020204" pitchFamily="34" charset="0"/>
              </a:rPr>
              <a:t>1622…Indians attack and one third setter population killed</a:t>
            </a:r>
          </a:p>
          <a:p>
            <a:endParaRPr lang="en-GB" sz="9600" dirty="0">
              <a:latin typeface="Arial" panose="020B0604020202020204" pitchFamily="34" charset="0"/>
              <a:cs typeface="Arial" panose="020B0604020202020204" pitchFamily="34" charset="0"/>
            </a:endParaRPr>
          </a:p>
          <a:p>
            <a:endParaRPr lang="en-GB" sz="9600" dirty="0">
              <a:latin typeface="Arial" panose="020B0604020202020204" pitchFamily="34" charset="0"/>
              <a:cs typeface="Arial" panose="020B0604020202020204" pitchFamily="34" charset="0"/>
            </a:endParaRPr>
          </a:p>
          <a:p>
            <a:endParaRPr lang="en-GB" sz="9600" dirty="0">
              <a:latin typeface="Arial" panose="020B0604020202020204" pitchFamily="34" charset="0"/>
              <a:cs typeface="Arial" panose="020B0604020202020204" pitchFamily="34" charset="0"/>
            </a:endParaRPr>
          </a:p>
          <a:p>
            <a:pPr marL="0" indent="0">
              <a:buNone/>
            </a:pPr>
            <a:endParaRPr lang="en-GB" dirty="0"/>
          </a:p>
          <a:p>
            <a:endParaRPr lang="en-GB" dirty="0" smtClean="0"/>
          </a:p>
          <a:p>
            <a:pPr marL="0" indent="0">
              <a:buNone/>
            </a:pPr>
            <a:endParaRPr lang="en-GB" dirty="0"/>
          </a:p>
          <a:p>
            <a:pPr marL="0" indent="0">
              <a:buNone/>
            </a:pPr>
            <a:r>
              <a:rPr lang="en-GB" dirty="0"/>
              <a:t>A</a:t>
            </a:r>
            <a:endParaRPr lang="en-GB" dirty="0" smtClean="0"/>
          </a:p>
          <a:p>
            <a:endParaRPr lang="en-GB" dirty="0"/>
          </a:p>
          <a:p>
            <a:endParaRPr lang="en-GB" dirty="0" smtClean="0"/>
          </a:p>
          <a:p>
            <a:pPr marL="0" indent="0">
              <a:buNone/>
            </a:pPr>
            <a:endParaRPr lang="en-GB" dirty="0"/>
          </a:p>
        </p:txBody>
      </p:sp>
      <p:sp>
        <p:nvSpPr>
          <p:cNvPr id="4" name="TextBox 3"/>
          <p:cNvSpPr txBox="1"/>
          <p:nvPr/>
        </p:nvSpPr>
        <p:spPr>
          <a:xfrm>
            <a:off x="11189776" y="511444"/>
            <a:ext cx="441146" cy="369332"/>
          </a:xfrm>
          <a:prstGeom prst="rect">
            <a:avLst/>
          </a:prstGeom>
          <a:noFill/>
        </p:spPr>
        <p:txBody>
          <a:bodyPr wrap="none" rtlCol="0">
            <a:spAutoFit/>
          </a:bodyPr>
          <a:lstStyle/>
          <a:p>
            <a:r>
              <a:rPr lang="en-GB" dirty="0" smtClean="0"/>
              <a:t>25</a:t>
            </a:r>
            <a:endParaRPr lang="en-GB" dirty="0"/>
          </a:p>
        </p:txBody>
      </p:sp>
    </p:spTree>
    <p:extLst>
      <p:ext uri="{BB962C8B-B14F-4D97-AF65-F5344CB8AC3E}">
        <p14:creationId xmlns:p14="http://schemas.microsoft.com/office/powerpoint/2010/main" val="23478194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954" y="0"/>
            <a:ext cx="10829109" cy="1280890"/>
          </a:xfrm>
        </p:spPr>
        <p:txBody>
          <a:bodyPr/>
          <a:lstStyle/>
          <a:p>
            <a:pPr algn="ctr"/>
            <a:r>
              <a:rPr lang="en-GB" dirty="0" smtClean="0"/>
              <a:t>Second Powhatan War Indians attack on Jamestown</a:t>
            </a:r>
            <a:endParaRPr lang="en-GB" dirty="0"/>
          </a:p>
        </p:txBody>
      </p:sp>
      <p:pic>
        <p:nvPicPr>
          <p:cNvPr id="1026" name="Picture 2" descr="https://s3.amazonaws.com/s3.timetoast.com/public/uploads/photo/13433462/image/88301aaefab5ad53b9f03763772083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04" y="1151467"/>
            <a:ext cx="13277883" cy="58537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425276" y="477990"/>
            <a:ext cx="441146" cy="369332"/>
          </a:xfrm>
          <a:prstGeom prst="rect">
            <a:avLst/>
          </a:prstGeom>
          <a:noFill/>
        </p:spPr>
        <p:txBody>
          <a:bodyPr wrap="none" rtlCol="0">
            <a:spAutoFit/>
          </a:bodyPr>
          <a:lstStyle/>
          <a:p>
            <a:r>
              <a:rPr lang="en-GB" dirty="0" smtClean="0"/>
              <a:t>26</a:t>
            </a:r>
            <a:endParaRPr lang="en-GB" dirty="0"/>
          </a:p>
        </p:txBody>
      </p:sp>
    </p:spTree>
    <p:extLst>
      <p:ext uri="{BB962C8B-B14F-4D97-AF65-F5344CB8AC3E}">
        <p14:creationId xmlns:p14="http://schemas.microsoft.com/office/powerpoint/2010/main" val="3088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6323" y="304620"/>
            <a:ext cx="8911687" cy="1280890"/>
          </a:xfrm>
        </p:spPr>
        <p:txBody>
          <a:bodyPr/>
          <a:lstStyle/>
          <a:p>
            <a:pPr algn="ctr"/>
            <a:r>
              <a:rPr lang="en-GB" dirty="0" smtClean="0"/>
              <a:t>The Settlement Secured</a:t>
            </a:r>
            <a:endParaRPr lang="en-GB" dirty="0"/>
          </a:p>
        </p:txBody>
      </p:sp>
      <p:sp>
        <p:nvSpPr>
          <p:cNvPr id="3" name="Content Placeholder 2"/>
          <p:cNvSpPr>
            <a:spLocks noGrp="1"/>
          </p:cNvSpPr>
          <p:nvPr>
            <p:ph idx="1"/>
          </p:nvPr>
        </p:nvSpPr>
        <p:spPr>
          <a:xfrm>
            <a:off x="1025912" y="1312217"/>
            <a:ext cx="10543142" cy="5545783"/>
          </a:xfrm>
        </p:spPr>
        <p:txBody>
          <a:bodyPr>
            <a:normAutofit fontScale="92500"/>
          </a:bodyPr>
          <a:lstStyle/>
          <a:p>
            <a:r>
              <a:rPr lang="en-GB" sz="2400" dirty="0" smtClean="0">
                <a:latin typeface="Arial" panose="020B0604020202020204" pitchFamily="34" charset="0"/>
                <a:cs typeface="Arial" panose="020B0604020202020204" pitchFamily="34" charset="0"/>
              </a:rPr>
              <a:t>Powhatan stops attacks. Waits for English to leave</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English </a:t>
            </a:r>
            <a:r>
              <a:rPr lang="en-GB" sz="2400" dirty="0" err="1" smtClean="0">
                <a:latin typeface="Arial" panose="020B0604020202020204" pitchFamily="34" charset="0"/>
                <a:cs typeface="Arial" panose="020B0604020202020204" pitchFamily="34" charset="0"/>
              </a:rPr>
              <a:t>counteratttack</a:t>
            </a:r>
            <a:r>
              <a:rPr lang="en-GB" sz="2400" dirty="0" smtClean="0">
                <a:latin typeface="Arial" panose="020B0604020202020204" pitchFamily="34" charset="0"/>
                <a:cs typeface="Arial" panose="020B0604020202020204" pitchFamily="34" charset="0"/>
              </a:rPr>
              <a:t>….20 </a:t>
            </a:r>
            <a:r>
              <a:rPr lang="en-GB" sz="2400" dirty="0">
                <a:latin typeface="Arial" panose="020B0604020202020204" pitchFamily="34" charset="0"/>
                <a:cs typeface="Arial" panose="020B0604020202020204" pitchFamily="34" charset="0"/>
              </a:rPr>
              <a:t>years </a:t>
            </a:r>
            <a:r>
              <a:rPr lang="en-GB" sz="2400" dirty="0" smtClean="0">
                <a:latin typeface="Arial" panose="020B0604020202020204" pitchFamily="34" charset="0"/>
                <a:cs typeface="Arial" panose="020B0604020202020204" pitchFamily="34" charset="0"/>
              </a:rPr>
              <a:t>intermittent and savage warfare</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Great Stockade’ </a:t>
            </a:r>
            <a:r>
              <a:rPr lang="en-GB" sz="2400" dirty="0" smtClean="0">
                <a:latin typeface="Arial" panose="020B0604020202020204" pitchFamily="34" charset="0"/>
                <a:cs typeface="Arial" panose="020B0604020202020204" pitchFamily="34" charset="0"/>
              </a:rPr>
              <a:t>1634 </a:t>
            </a:r>
            <a:r>
              <a:rPr lang="en-GB" dirty="0" smtClean="0"/>
              <a:t>a </a:t>
            </a:r>
            <a:r>
              <a:rPr lang="en-GB" dirty="0"/>
              <a:t>strong palisade… upon a straight between both rivers and… a sufficient force of men to defence of the same, whereby all the lower part of Virginia have a range for their cattle, near forty miles in length and in most places twelve miles (19 km) </a:t>
            </a:r>
            <a:r>
              <a:rPr lang="en-GB" dirty="0" smtClean="0"/>
              <a:t>broad</a:t>
            </a:r>
            <a:endParaRPr lang="en-GB" sz="24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Thomas Rolfe returns to New </a:t>
            </a:r>
            <a:r>
              <a:rPr lang="en-GB" sz="2400" dirty="0" smtClean="0">
                <a:latin typeface="Arial" panose="020B0604020202020204" pitchFamily="34" charset="0"/>
                <a:cs typeface="Arial" panose="020B0604020202020204" pitchFamily="34" charset="0"/>
              </a:rPr>
              <a:t>England 1640 , mediates with Indians</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Colony </a:t>
            </a:r>
            <a:r>
              <a:rPr lang="en-GB" sz="2400" dirty="0">
                <a:latin typeface="Arial" panose="020B0604020202020204" pitchFamily="34" charset="0"/>
                <a:cs typeface="Arial" panose="020B0604020202020204" pitchFamily="34" charset="0"/>
              </a:rPr>
              <a:t>population 20,000 </a:t>
            </a:r>
            <a:r>
              <a:rPr lang="en-GB" sz="2400" dirty="0" smtClean="0">
                <a:latin typeface="Arial" panose="020B0604020202020204" pitchFamily="34" charset="0"/>
                <a:cs typeface="Arial" panose="020B0604020202020204" pitchFamily="34" charset="0"/>
              </a:rPr>
              <a:t>by 1650 </a:t>
            </a:r>
          </a:p>
          <a:p>
            <a:pPr lvl="1"/>
            <a:r>
              <a:rPr lang="en-GB" sz="2200" dirty="0" smtClean="0">
                <a:latin typeface="Arial" panose="020B0604020202020204" pitchFamily="34" charset="0"/>
                <a:cs typeface="Arial" panose="020B0604020202020204" pitchFamily="34" charset="0"/>
              </a:rPr>
              <a:t>Indians reduced by disease and war to 2,000	</a:t>
            </a:r>
          </a:p>
          <a:p>
            <a:pPr lvl="1"/>
            <a:r>
              <a:rPr lang="en-GB" sz="2200" dirty="0" smtClean="0">
                <a:latin typeface="Arial" panose="020B0604020202020204" pitchFamily="34" charset="0"/>
                <a:cs typeface="Arial" panose="020B0604020202020204" pitchFamily="34" charset="0"/>
              </a:rPr>
              <a:t>Killings continue but colony secure</a:t>
            </a:r>
            <a:endParaRPr lang="en-GB" sz="2400" dirty="0" smtClean="0">
              <a:latin typeface="Arial" panose="020B0604020202020204" pitchFamily="34" charset="0"/>
              <a:cs typeface="Arial" panose="020B0604020202020204" pitchFamily="34" charset="0"/>
            </a:endParaRPr>
          </a:p>
          <a:p>
            <a:pPr marL="0" indent="0">
              <a:buNone/>
            </a:pPr>
            <a:endParaRPr lang="en-GB" dirty="0"/>
          </a:p>
        </p:txBody>
      </p:sp>
      <p:sp>
        <p:nvSpPr>
          <p:cNvPr id="4" name="TextBox 3"/>
          <p:cNvSpPr txBox="1"/>
          <p:nvPr/>
        </p:nvSpPr>
        <p:spPr>
          <a:xfrm>
            <a:off x="11336357" y="297455"/>
            <a:ext cx="441146" cy="369332"/>
          </a:xfrm>
          <a:prstGeom prst="rect">
            <a:avLst/>
          </a:prstGeom>
          <a:noFill/>
        </p:spPr>
        <p:txBody>
          <a:bodyPr wrap="none" rtlCol="0">
            <a:spAutoFit/>
          </a:bodyPr>
          <a:lstStyle/>
          <a:p>
            <a:r>
              <a:rPr lang="en-GB" dirty="0" smtClean="0"/>
              <a:t>27</a:t>
            </a:r>
            <a:endParaRPr lang="en-GB" dirty="0"/>
          </a:p>
        </p:txBody>
      </p:sp>
    </p:spTree>
    <p:extLst>
      <p:ext uri="{BB962C8B-B14F-4D97-AF65-F5344CB8AC3E}">
        <p14:creationId xmlns:p14="http://schemas.microsoft.com/office/powerpoint/2010/main" val="2158709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6102" y="365927"/>
            <a:ext cx="8911687" cy="1280890"/>
          </a:xfrm>
        </p:spPr>
        <p:txBody>
          <a:bodyPr/>
          <a:lstStyle/>
          <a:p>
            <a:pPr algn="ctr"/>
            <a:r>
              <a:rPr lang="en-GB" dirty="0" smtClean="0"/>
              <a:t>North American situation 1600</a:t>
            </a:r>
            <a:endParaRPr lang="en-GB" dirty="0"/>
          </a:p>
        </p:txBody>
      </p:sp>
      <p:sp>
        <p:nvSpPr>
          <p:cNvPr id="3" name="Content Placeholder 2"/>
          <p:cNvSpPr>
            <a:spLocks noGrp="1"/>
          </p:cNvSpPr>
          <p:nvPr>
            <p:ph idx="1"/>
          </p:nvPr>
        </p:nvSpPr>
        <p:spPr>
          <a:xfrm>
            <a:off x="1086522" y="1531170"/>
            <a:ext cx="9353082" cy="4579173"/>
          </a:xfrm>
        </p:spPr>
        <p:txBody>
          <a:bodyPr>
            <a:normAutofit/>
          </a:bodyPr>
          <a:lstStyle/>
          <a:p>
            <a:r>
              <a:rPr lang="en-GB" dirty="0" smtClean="0"/>
              <a:t>100 years of exploration completed of coast and interior</a:t>
            </a:r>
          </a:p>
          <a:p>
            <a:endParaRPr lang="en-GB" dirty="0"/>
          </a:p>
          <a:p>
            <a:r>
              <a:rPr lang="en-GB" dirty="0" smtClean="0"/>
              <a:t>Spain focused on Empire in Central and South America </a:t>
            </a:r>
          </a:p>
          <a:p>
            <a:endParaRPr lang="en-GB" dirty="0"/>
          </a:p>
          <a:p>
            <a:r>
              <a:rPr lang="en-GB" dirty="0" smtClean="0"/>
              <a:t>One permanent settlement in North America, St Augustine Florida with probably 50 soldiers trying to stay alive</a:t>
            </a:r>
          </a:p>
          <a:p>
            <a:endParaRPr lang="en-GB" dirty="0"/>
          </a:p>
          <a:p>
            <a:r>
              <a:rPr lang="en-GB" dirty="0" smtClean="0"/>
              <a:t>Attempts to find North West Passage by French and English have failed</a:t>
            </a:r>
          </a:p>
          <a:p>
            <a:endParaRPr lang="en-GB" dirty="0"/>
          </a:p>
          <a:p>
            <a:r>
              <a:rPr lang="en-GB" dirty="0" smtClean="0"/>
              <a:t>England no longer at risk of invasion, Ireland pacified, James V1 of Scotland about to become king and ambitious to exploit New World</a:t>
            </a:r>
          </a:p>
          <a:p>
            <a:endParaRPr lang="en-GB" dirty="0" smtClean="0"/>
          </a:p>
          <a:p>
            <a:endParaRPr lang="en-GB" dirty="0"/>
          </a:p>
          <a:p>
            <a:pPr marL="0" indent="0">
              <a:buNone/>
            </a:pPr>
            <a:endParaRPr lang="en-GB" dirty="0" smtClean="0"/>
          </a:p>
          <a:p>
            <a:endParaRPr lang="en-GB" dirty="0"/>
          </a:p>
          <a:p>
            <a:pPr marL="0" indent="0">
              <a:buNone/>
            </a:pPr>
            <a:endParaRPr lang="en-GB" dirty="0" smtClean="0"/>
          </a:p>
          <a:p>
            <a:endParaRPr lang="en-GB" dirty="0"/>
          </a:p>
          <a:p>
            <a:pPr marL="0" indent="0">
              <a:buNone/>
            </a:pPr>
            <a:endParaRPr lang="en-GB" dirty="0"/>
          </a:p>
        </p:txBody>
      </p:sp>
    </p:spTree>
    <p:extLst>
      <p:ext uri="{BB962C8B-B14F-4D97-AF65-F5344CB8AC3E}">
        <p14:creationId xmlns:p14="http://schemas.microsoft.com/office/powerpoint/2010/main" val="3569873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9035" y="2904602"/>
            <a:ext cx="8911687" cy="1280890"/>
          </a:xfrm>
        </p:spPr>
        <p:txBody>
          <a:bodyPr/>
          <a:lstStyle/>
          <a:p>
            <a:pPr algn="ctr"/>
            <a:r>
              <a:rPr lang="en-GB" dirty="0" smtClean="0"/>
              <a:t>‘Mayflower’ and New England</a:t>
            </a:r>
            <a:endParaRPr lang="en-GB" dirty="0"/>
          </a:p>
        </p:txBody>
      </p:sp>
      <p:sp>
        <p:nvSpPr>
          <p:cNvPr id="4" name="TextBox 3"/>
          <p:cNvSpPr txBox="1"/>
          <p:nvPr/>
        </p:nvSpPr>
        <p:spPr>
          <a:xfrm>
            <a:off x="10664328" y="594911"/>
            <a:ext cx="441146" cy="369332"/>
          </a:xfrm>
          <a:prstGeom prst="rect">
            <a:avLst/>
          </a:prstGeom>
          <a:noFill/>
        </p:spPr>
        <p:txBody>
          <a:bodyPr wrap="none" rtlCol="0">
            <a:spAutoFit/>
          </a:bodyPr>
          <a:lstStyle/>
          <a:p>
            <a:r>
              <a:rPr lang="en-GB" dirty="0" smtClean="0"/>
              <a:t>28</a:t>
            </a:r>
            <a:endParaRPr lang="en-GB" dirty="0"/>
          </a:p>
        </p:txBody>
      </p:sp>
    </p:spTree>
    <p:extLst>
      <p:ext uri="{BB962C8B-B14F-4D97-AF65-F5344CB8AC3E}">
        <p14:creationId xmlns:p14="http://schemas.microsoft.com/office/powerpoint/2010/main" val="2166569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8159" y="193036"/>
            <a:ext cx="8911687" cy="825867"/>
          </a:xfrm>
        </p:spPr>
        <p:txBody>
          <a:bodyPr>
            <a:normAutofit fontScale="90000"/>
          </a:bodyPr>
          <a:lstStyle/>
          <a:p>
            <a:r>
              <a:rPr lang="en-GB" dirty="0" smtClean="0"/>
              <a:t>Three colonies…three stories and cultures</a:t>
            </a:r>
            <a:endParaRPr lang="en-GB" dirty="0"/>
          </a:p>
        </p:txBody>
      </p:sp>
      <p:pic>
        <p:nvPicPr>
          <p:cNvPr id="1026" name="Picture 2" descr="Map of the 13 Colonies North America 1771 Colonial Map 20x22 - Picture 1 of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954" y="1071154"/>
            <a:ext cx="10489475" cy="553865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937761" y="4349932"/>
            <a:ext cx="535577"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6461761" y="3313611"/>
            <a:ext cx="535577"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246914" y="3148149"/>
            <a:ext cx="788126" cy="83602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642030" y="3239588"/>
            <a:ext cx="1643399" cy="646331"/>
          </a:xfrm>
          <a:prstGeom prst="rect">
            <a:avLst/>
          </a:prstGeom>
          <a:solidFill>
            <a:schemeClr val="bg1"/>
          </a:solidFill>
        </p:spPr>
        <p:txBody>
          <a:bodyPr wrap="none" rtlCol="0">
            <a:spAutoFit/>
          </a:bodyPr>
          <a:lstStyle/>
          <a:p>
            <a:pPr algn="ctr"/>
            <a:r>
              <a:rPr lang="en-GB" dirty="0" smtClean="0"/>
              <a:t>Pennsylvania</a:t>
            </a:r>
          </a:p>
          <a:p>
            <a:pPr algn="ctr"/>
            <a:r>
              <a:rPr lang="en-GB" dirty="0" smtClean="0"/>
              <a:t>1670</a:t>
            </a:r>
            <a:endParaRPr lang="en-GB" dirty="0"/>
          </a:p>
        </p:txBody>
      </p:sp>
      <p:sp>
        <p:nvSpPr>
          <p:cNvPr id="9" name="TextBox 8"/>
          <p:cNvSpPr txBox="1"/>
          <p:nvPr/>
        </p:nvSpPr>
        <p:spPr>
          <a:xfrm>
            <a:off x="7025442" y="3182983"/>
            <a:ext cx="1686680" cy="646331"/>
          </a:xfrm>
          <a:prstGeom prst="rect">
            <a:avLst/>
          </a:prstGeom>
          <a:solidFill>
            <a:schemeClr val="bg1"/>
          </a:solidFill>
        </p:spPr>
        <p:txBody>
          <a:bodyPr wrap="none" rtlCol="0">
            <a:spAutoFit/>
          </a:bodyPr>
          <a:lstStyle/>
          <a:p>
            <a:pPr algn="ctr"/>
            <a:r>
              <a:rPr lang="en-GB" dirty="0" smtClean="0"/>
              <a:t>New England</a:t>
            </a:r>
          </a:p>
          <a:p>
            <a:pPr algn="ctr"/>
            <a:r>
              <a:rPr lang="en-GB" dirty="0" smtClean="0"/>
              <a:t>1620</a:t>
            </a:r>
            <a:endParaRPr lang="en-GB" dirty="0"/>
          </a:p>
        </p:txBody>
      </p:sp>
      <p:sp>
        <p:nvSpPr>
          <p:cNvPr id="10" name="TextBox 9"/>
          <p:cNvSpPr txBox="1"/>
          <p:nvPr/>
        </p:nvSpPr>
        <p:spPr>
          <a:xfrm>
            <a:off x="2386149" y="4214948"/>
            <a:ext cx="2526654" cy="646331"/>
          </a:xfrm>
          <a:prstGeom prst="rect">
            <a:avLst/>
          </a:prstGeom>
          <a:solidFill>
            <a:schemeClr val="bg1"/>
          </a:solidFill>
        </p:spPr>
        <p:txBody>
          <a:bodyPr wrap="none" rtlCol="0">
            <a:spAutoFit/>
          </a:bodyPr>
          <a:lstStyle/>
          <a:p>
            <a:pPr algn="ctr"/>
            <a:r>
              <a:rPr lang="en-GB" dirty="0" smtClean="0"/>
              <a:t>Jamestown…Virginia</a:t>
            </a:r>
          </a:p>
          <a:p>
            <a:pPr algn="ctr"/>
            <a:r>
              <a:rPr lang="en-GB" dirty="0" smtClean="0"/>
              <a:t>108</a:t>
            </a:r>
            <a:endParaRPr lang="en-GB" dirty="0"/>
          </a:p>
        </p:txBody>
      </p:sp>
      <p:sp>
        <p:nvSpPr>
          <p:cNvPr id="8" name="TextBox 7"/>
          <p:cNvSpPr txBox="1"/>
          <p:nvPr/>
        </p:nvSpPr>
        <p:spPr>
          <a:xfrm>
            <a:off x="11273247" y="261257"/>
            <a:ext cx="441146" cy="369332"/>
          </a:xfrm>
          <a:prstGeom prst="rect">
            <a:avLst/>
          </a:prstGeom>
          <a:noFill/>
        </p:spPr>
        <p:txBody>
          <a:bodyPr wrap="none" rtlCol="0">
            <a:spAutoFit/>
          </a:bodyPr>
          <a:lstStyle/>
          <a:p>
            <a:r>
              <a:rPr lang="en-GB" dirty="0" smtClean="0"/>
              <a:t>29</a:t>
            </a:r>
            <a:endParaRPr lang="en-GB" dirty="0"/>
          </a:p>
        </p:txBody>
      </p:sp>
    </p:spTree>
    <p:extLst>
      <p:ext uri="{BB962C8B-B14F-4D97-AF65-F5344CB8AC3E}">
        <p14:creationId xmlns:p14="http://schemas.microsoft.com/office/powerpoint/2010/main" val="89485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5"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301" y="233817"/>
            <a:ext cx="8911687" cy="1280890"/>
          </a:xfrm>
        </p:spPr>
        <p:txBody>
          <a:bodyPr/>
          <a:lstStyle/>
          <a:p>
            <a:pPr algn="ctr"/>
            <a:r>
              <a:rPr lang="en-GB" dirty="0" smtClean="0"/>
              <a:t>The ‘Puritans’</a:t>
            </a:r>
            <a:endParaRPr lang="en-GB" dirty="0"/>
          </a:p>
        </p:txBody>
      </p:sp>
      <p:sp>
        <p:nvSpPr>
          <p:cNvPr id="3" name="Content Placeholder 2"/>
          <p:cNvSpPr>
            <a:spLocks noGrp="1"/>
          </p:cNvSpPr>
          <p:nvPr>
            <p:ph idx="1"/>
          </p:nvPr>
        </p:nvSpPr>
        <p:spPr>
          <a:xfrm>
            <a:off x="825191" y="1103971"/>
            <a:ext cx="11285033" cy="1784194"/>
          </a:xfrm>
        </p:spPr>
        <p:txBody>
          <a:bodyPr>
            <a:normAutofit fontScale="92500" lnSpcReduction="10000"/>
          </a:bodyPr>
          <a:lstStyle/>
          <a:p>
            <a:pPr marL="457200" lvl="1" indent="0">
              <a:buNone/>
            </a:pPr>
            <a:r>
              <a:rPr lang="en-GB" sz="2400" dirty="0" smtClean="0">
                <a:latin typeface="Arial" panose="020B0604020202020204" pitchFamily="34" charset="0"/>
                <a:cs typeface="Arial" panose="020B0604020202020204" pitchFamily="34" charset="0"/>
              </a:rPr>
              <a:t>Reformation…Calvinists early 1500’s</a:t>
            </a:r>
          </a:p>
          <a:p>
            <a:pPr marL="457200" lvl="1" indent="0">
              <a:buNone/>
            </a:pPr>
            <a:r>
              <a:rPr lang="en-GB" sz="2400" dirty="0" smtClean="0">
                <a:latin typeface="Arial" panose="020B0604020202020204" pitchFamily="34" charset="0"/>
                <a:cs typeface="Arial" panose="020B0604020202020204" pitchFamily="34" charset="0"/>
              </a:rPr>
              <a:t>Anglican church created 1530</a:t>
            </a:r>
          </a:p>
          <a:p>
            <a:pPr marL="457200" lvl="1" indent="0">
              <a:buNone/>
            </a:pPr>
            <a:r>
              <a:rPr lang="en-GB" sz="2400" dirty="0" smtClean="0">
                <a:latin typeface="Arial" panose="020B0604020202020204" pitchFamily="34" charset="0"/>
                <a:cs typeface="Arial" panose="020B0604020202020204" pitchFamily="34" charset="0"/>
              </a:rPr>
              <a:t>Seen as ‘too Catholic’</a:t>
            </a:r>
          </a:p>
          <a:p>
            <a:pPr marL="457200" lvl="1" indent="0">
              <a:buNone/>
            </a:pPr>
            <a:r>
              <a:rPr lang="en-GB" sz="2400" dirty="0" smtClean="0">
                <a:latin typeface="Arial" panose="020B0604020202020204" pitchFamily="34" charset="0"/>
                <a:cs typeface="Arial" panose="020B0604020202020204" pitchFamily="34" charset="0"/>
              </a:rPr>
              <a:t>Reformers and Separatists (Pilgrims)same beliefs, different politics </a:t>
            </a:r>
          </a:p>
          <a:p>
            <a:pPr marL="457200" lvl="1" indent="0">
              <a:buNone/>
            </a:pPr>
            <a:endParaRPr lang="en-GB" sz="2400" dirty="0">
              <a:latin typeface="Arial" panose="020B0604020202020204" pitchFamily="34" charset="0"/>
              <a:cs typeface="Arial" panose="020B0604020202020204" pitchFamily="34" charset="0"/>
            </a:endParaRPr>
          </a:p>
          <a:p>
            <a:pPr lvl="1"/>
            <a:endParaRPr lang="en-GB" sz="2400" dirty="0" smtClean="0">
              <a:latin typeface="Arial" panose="020B0604020202020204" pitchFamily="34" charset="0"/>
              <a:cs typeface="Arial" panose="020B0604020202020204" pitchFamily="34" charset="0"/>
            </a:endParaRPr>
          </a:p>
          <a:p>
            <a:pPr lvl="1"/>
            <a:endParaRPr lang="en-GB" dirty="0"/>
          </a:p>
          <a:p>
            <a:pPr lvl="1"/>
            <a:endParaRPr lang="en-GB" dirty="0" smtClean="0"/>
          </a:p>
          <a:p>
            <a:pPr lvl="1"/>
            <a:endParaRPr lang="en-GB" dirty="0" smtClean="0"/>
          </a:p>
          <a:p>
            <a:pPr lvl="1"/>
            <a:endParaRPr lang="en-GB" dirty="0"/>
          </a:p>
        </p:txBody>
      </p:sp>
      <p:sp>
        <p:nvSpPr>
          <p:cNvPr id="4" name="TextBox 3"/>
          <p:cNvSpPr txBox="1"/>
          <p:nvPr/>
        </p:nvSpPr>
        <p:spPr>
          <a:xfrm>
            <a:off x="11062010" y="557561"/>
            <a:ext cx="441146" cy="369332"/>
          </a:xfrm>
          <a:prstGeom prst="rect">
            <a:avLst/>
          </a:prstGeom>
          <a:noFill/>
        </p:spPr>
        <p:txBody>
          <a:bodyPr wrap="none" rtlCol="0">
            <a:spAutoFit/>
          </a:bodyPr>
          <a:lstStyle/>
          <a:p>
            <a:r>
              <a:rPr lang="en-GB" dirty="0" smtClean="0"/>
              <a:t>30</a:t>
            </a:r>
            <a:endParaRPr lang="en-GB" dirty="0"/>
          </a:p>
        </p:txBody>
      </p:sp>
      <p:sp>
        <p:nvSpPr>
          <p:cNvPr id="5" name="TextBox 4"/>
          <p:cNvSpPr txBox="1"/>
          <p:nvPr/>
        </p:nvSpPr>
        <p:spPr>
          <a:xfrm>
            <a:off x="758282" y="3133493"/>
            <a:ext cx="11172985" cy="1262910"/>
          </a:xfrm>
          <a:prstGeom prst="rect">
            <a:avLst/>
          </a:prstGeom>
          <a:noFill/>
        </p:spPr>
        <p:txBody>
          <a:bodyPr wrap="square" rtlCol="0">
            <a:spAutoFit/>
          </a:bodyPr>
          <a:lstStyle/>
          <a:p>
            <a:pPr lvl="1" defTabSz="457200">
              <a:lnSpc>
                <a:spcPct val="90000"/>
              </a:lnSpc>
              <a:spcBef>
                <a:spcPts val="1000"/>
              </a:spcBef>
              <a:buClr>
                <a:schemeClr val="accent1"/>
              </a:buClr>
            </a:pPr>
            <a:r>
              <a:rPr lang="en-GB" sz="2200" dirty="0">
                <a:solidFill>
                  <a:schemeClr val="tx1">
                    <a:lumMod val="75000"/>
                    <a:lumOff val="25000"/>
                  </a:schemeClr>
                </a:solidFill>
                <a:latin typeface="Arial" panose="020B0604020202020204" pitchFamily="34" charset="0"/>
                <a:cs typeface="Arial" panose="020B0604020202020204" pitchFamily="34" charset="0"/>
              </a:rPr>
              <a:t>Predestination: Jesus and ‘selective atonement’ salvation predetermined </a:t>
            </a:r>
          </a:p>
          <a:p>
            <a:pPr lvl="1" defTabSz="457200">
              <a:lnSpc>
                <a:spcPct val="90000"/>
              </a:lnSpc>
              <a:spcBef>
                <a:spcPts val="1000"/>
              </a:spcBef>
              <a:buClr>
                <a:schemeClr val="accent1"/>
              </a:buClr>
            </a:pPr>
            <a:r>
              <a:rPr lang="en-GB" sz="2200" dirty="0">
                <a:solidFill>
                  <a:schemeClr val="tx1">
                    <a:lumMod val="75000"/>
                    <a:lumOff val="25000"/>
                  </a:schemeClr>
                </a:solidFill>
                <a:latin typeface="Arial" panose="020B0604020202020204" pitchFamily="34" charset="0"/>
                <a:cs typeface="Arial" panose="020B0604020202020204" pitchFamily="34" charset="0"/>
              </a:rPr>
              <a:t>The ‘Elect’  revealed by behaviour and appearance, sober, industrious and </a:t>
            </a:r>
            <a:r>
              <a:rPr lang="en-GB" sz="2200" dirty="0" smtClean="0">
                <a:solidFill>
                  <a:schemeClr val="tx1">
                    <a:lumMod val="75000"/>
                    <a:lumOff val="25000"/>
                  </a:schemeClr>
                </a:solidFill>
                <a:latin typeface="Arial" panose="020B0604020202020204" pitchFamily="34" charset="0"/>
                <a:cs typeface="Arial" panose="020B0604020202020204" pitchFamily="34" charset="0"/>
              </a:rPr>
              <a:t>literate</a:t>
            </a:r>
          </a:p>
          <a:p>
            <a:pPr lvl="1" defTabSz="457200">
              <a:lnSpc>
                <a:spcPct val="90000"/>
              </a:lnSpc>
              <a:spcBef>
                <a:spcPts val="1000"/>
              </a:spcBef>
              <a:buClr>
                <a:schemeClr val="accent1"/>
              </a:buClr>
            </a:pPr>
            <a:r>
              <a:rPr lang="en-GB" sz="2200" dirty="0" smtClean="0">
                <a:solidFill>
                  <a:schemeClr val="tx1">
                    <a:lumMod val="75000"/>
                    <a:lumOff val="25000"/>
                  </a:schemeClr>
                </a:solidFill>
                <a:latin typeface="Arial" panose="020B0604020202020204" pitchFamily="34" charset="0"/>
                <a:cs typeface="Arial" panose="020B0604020202020204" pitchFamily="34" charset="0"/>
              </a:rPr>
              <a:t>‘Limited Atonement’…only the ‘godly’ to be saved </a:t>
            </a:r>
            <a:endParaRPr lang="en-GB" sz="2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6" name="TextBox 5"/>
          <p:cNvSpPr txBox="1"/>
          <p:nvPr/>
        </p:nvSpPr>
        <p:spPr>
          <a:xfrm>
            <a:off x="757210" y="5062921"/>
            <a:ext cx="7096815" cy="1262910"/>
          </a:xfrm>
          <a:prstGeom prst="rect">
            <a:avLst/>
          </a:prstGeom>
          <a:noFill/>
        </p:spPr>
        <p:txBody>
          <a:bodyPr wrap="none" rtlCol="0">
            <a:spAutoFit/>
          </a:bodyPr>
          <a:lstStyle/>
          <a:p>
            <a:pPr lvl="1" defTabSz="457200">
              <a:lnSpc>
                <a:spcPct val="90000"/>
              </a:lnSpc>
              <a:spcBef>
                <a:spcPts val="1000"/>
              </a:spcBef>
              <a:buClr>
                <a:schemeClr val="accent1"/>
              </a:buClr>
            </a:pPr>
            <a:r>
              <a:rPr lang="en-GB" sz="2200" dirty="0">
                <a:solidFill>
                  <a:schemeClr val="tx1">
                    <a:lumMod val="75000"/>
                    <a:lumOff val="25000"/>
                  </a:schemeClr>
                </a:solidFill>
                <a:latin typeface="Arial" panose="020B0604020202020204" pitchFamily="34" charset="0"/>
                <a:cs typeface="Arial" panose="020B0604020202020204" pitchFamily="34" charset="0"/>
              </a:rPr>
              <a:t>Ridiculed as ‘Puritan’: ( the joyless ones, “</a:t>
            </a:r>
            <a:r>
              <a:rPr lang="en-GB" sz="2200" dirty="0" smtClean="0">
                <a:solidFill>
                  <a:schemeClr val="tx1">
                    <a:lumMod val="75000"/>
                    <a:lumOff val="25000"/>
                  </a:schemeClr>
                </a:solidFill>
                <a:latin typeface="Arial" panose="020B0604020202020204" pitchFamily="34" charset="0"/>
                <a:cs typeface="Arial" panose="020B0604020202020204" pitchFamily="34" charset="0"/>
              </a:rPr>
              <a:t>sticklers”)</a:t>
            </a:r>
            <a:endParaRPr lang="en-GB" sz="2200" dirty="0">
              <a:solidFill>
                <a:schemeClr val="tx1">
                  <a:lumMod val="75000"/>
                  <a:lumOff val="25000"/>
                </a:schemeClr>
              </a:solidFill>
              <a:latin typeface="Arial" panose="020B0604020202020204" pitchFamily="34" charset="0"/>
              <a:cs typeface="Arial" panose="020B0604020202020204" pitchFamily="34" charset="0"/>
            </a:endParaRPr>
          </a:p>
          <a:p>
            <a:pPr lvl="1" defTabSz="457200">
              <a:lnSpc>
                <a:spcPct val="90000"/>
              </a:lnSpc>
              <a:spcBef>
                <a:spcPts val="1000"/>
              </a:spcBef>
              <a:buClr>
                <a:schemeClr val="accent1"/>
              </a:buClr>
            </a:pPr>
            <a:r>
              <a:rPr lang="en-GB" sz="2200" dirty="0">
                <a:solidFill>
                  <a:schemeClr val="tx1">
                    <a:lumMod val="75000"/>
                    <a:lumOff val="25000"/>
                  </a:schemeClr>
                </a:solidFill>
                <a:latin typeface="Arial" panose="020B0604020202020204" pitchFamily="34" charset="0"/>
                <a:cs typeface="Arial" panose="020B0604020202020204" pitchFamily="34" charset="0"/>
              </a:rPr>
              <a:t>Pilgrims Persecuted … fined for non attendance</a:t>
            </a:r>
          </a:p>
          <a:p>
            <a:pPr lvl="1" defTabSz="457200">
              <a:lnSpc>
                <a:spcPct val="90000"/>
              </a:lnSpc>
              <a:spcBef>
                <a:spcPts val="1000"/>
              </a:spcBef>
              <a:buClr>
                <a:schemeClr val="accent1"/>
              </a:buClr>
            </a:pPr>
            <a:r>
              <a:rPr lang="en-GB" sz="2200" dirty="0">
                <a:solidFill>
                  <a:schemeClr val="tx1">
                    <a:lumMod val="75000"/>
                    <a:lumOff val="25000"/>
                  </a:schemeClr>
                </a:solidFill>
                <a:latin typeface="Arial" panose="020B0604020202020204" pitchFamily="34" charset="0"/>
                <a:cs typeface="Arial" panose="020B0604020202020204" pitchFamily="34" charset="0"/>
              </a:rPr>
              <a:t>Want “city upon a hill” where the ‘godly’ can prosper</a:t>
            </a:r>
          </a:p>
        </p:txBody>
      </p:sp>
    </p:spTree>
    <p:extLst>
      <p:ext uri="{BB962C8B-B14F-4D97-AF65-F5344CB8AC3E}">
        <p14:creationId xmlns:p14="http://schemas.microsoft.com/office/powerpoint/2010/main" val="144411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285" y="390430"/>
            <a:ext cx="8911687" cy="1280890"/>
          </a:xfrm>
        </p:spPr>
        <p:txBody>
          <a:bodyPr/>
          <a:lstStyle/>
          <a:p>
            <a:r>
              <a:rPr lang="en-GB" dirty="0" smtClean="0"/>
              <a:t>Mayflower and Pilgrims 1620</a:t>
            </a:r>
            <a:endParaRPr lang="en-GB" dirty="0"/>
          </a:p>
        </p:txBody>
      </p:sp>
      <p:sp>
        <p:nvSpPr>
          <p:cNvPr id="3" name="Content Placeholder 2"/>
          <p:cNvSpPr>
            <a:spLocks noGrp="1"/>
          </p:cNvSpPr>
          <p:nvPr>
            <p:ph idx="1"/>
          </p:nvPr>
        </p:nvSpPr>
        <p:spPr>
          <a:xfrm>
            <a:off x="1040722" y="1454126"/>
            <a:ext cx="10013853" cy="5588000"/>
          </a:xfrm>
        </p:spPr>
        <p:txBody>
          <a:bodyPr>
            <a:normAutofit/>
          </a:bodyPr>
          <a:lstStyle/>
          <a:p>
            <a:r>
              <a:rPr lang="en-GB" sz="2000" dirty="0" smtClean="0"/>
              <a:t>Pilgrims: Nottingham ‘Separatists’ fined for non attendance, migrate to Holland in 1608,  seek new uncontaminated world</a:t>
            </a:r>
          </a:p>
          <a:p>
            <a:endParaRPr lang="en-GB" sz="2000" dirty="0"/>
          </a:p>
          <a:p>
            <a:r>
              <a:rPr lang="en-GB" sz="2000" dirty="0" smtClean="0"/>
              <a:t>Virginia Company desperate for profit seeks perfect settlers: Pilgrims </a:t>
            </a:r>
          </a:p>
          <a:p>
            <a:endParaRPr lang="en-GB" sz="2000" dirty="0"/>
          </a:p>
          <a:p>
            <a:r>
              <a:rPr lang="en-GB" sz="2000" dirty="0" smtClean="0"/>
              <a:t>Mayflower, 120 colonists, 28 women, mix of 80 Pilgrims and 40 ‘Strangers led by Governor Bradford</a:t>
            </a:r>
          </a:p>
          <a:p>
            <a:endParaRPr lang="en-GB" sz="2000" dirty="0"/>
          </a:p>
          <a:p>
            <a:r>
              <a:rPr lang="en-GB" sz="2000" dirty="0" smtClean="0"/>
              <a:t>Mayflower </a:t>
            </a:r>
            <a:r>
              <a:rPr lang="en-GB" sz="2000" dirty="0"/>
              <a:t>Contract….first </a:t>
            </a:r>
            <a:r>
              <a:rPr lang="en-GB" sz="2000" dirty="0" smtClean="0"/>
              <a:t>constitution, rules and commitments and elections</a:t>
            </a:r>
          </a:p>
          <a:p>
            <a:endParaRPr lang="en-GB" sz="2000" dirty="0"/>
          </a:p>
          <a:p>
            <a:r>
              <a:rPr lang="en-GB" sz="2000" dirty="0" smtClean="0"/>
              <a:t>Land Massachusetts November 1620</a:t>
            </a:r>
          </a:p>
          <a:p>
            <a:endParaRPr lang="en-GB" sz="2000" dirty="0"/>
          </a:p>
          <a:p>
            <a:endParaRPr lang="en-GB" sz="2000" dirty="0" smtClean="0"/>
          </a:p>
          <a:p>
            <a:pPr marL="0" indent="0">
              <a:buNone/>
            </a:pPr>
            <a:endParaRPr lang="en-GB" sz="2000" dirty="0"/>
          </a:p>
          <a:p>
            <a:endParaRPr lang="en-GB" sz="2000" dirty="0" smtClean="0"/>
          </a:p>
          <a:p>
            <a:endParaRPr lang="en-GB" sz="2000" dirty="0"/>
          </a:p>
          <a:p>
            <a:endParaRPr lang="en-GB" dirty="0" smtClean="0"/>
          </a:p>
          <a:p>
            <a:pPr marL="0" indent="0">
              <a:buNone/>
            </a:pPr>
            <a:endParaRPr lang="en-GB" dirty="0" smtClean="0"/>
          </a:p>
          <a:p>
            <a:endParaRPr lang="en-GB" dirty="0"/>
          </a:p>
          <a:p>
            <a:endParaRPr lang="en-GB" dirty="0"/>
          </a:p>
          <a:p>
            <a:endParaRPr lang="en-GB" dirty="0" smtClean="0"/>
          </a:p>
          <a:p>
            <a:endParaRPr lang="en-GB" dirty="0"/>
          </a:p>
          <a:p>
            <a:endParaRPr lang="en-GB" dirty="0" smtClean="0"/>
          </a:p>
          <a:p>
            <a:pPr marL="0" indent="0">
              <a:buNone/>
            </a:pPr>
            <a:endParaRPr lang="en-GB" dirty="0" smtClean="0"/>
          </a:p>
          <a:p>
            <a:endParaRPr lang="en-GB" dirty="0"/>
          </a:p>
          <a:p>
            <a:endParaRPr lang="en-GB" dirty="0" smtClean="0"/>
          </a:p>
          <a:p>
            <a:endParaRPr lang="en-GB" dirty="0"/>
          </a:p>
          <a:p>
            <a:endParaRPr lang="en-GB" dirty="0" smtClean="0"/>
          </a:p>
          <a:p>
            <a:pPr marL="0" indent="0">
              <a:buNone/>
            </a:pPr>
            <a:endParaRPr lang="en-GB" dirty="0"/>
          </a:p>
        </p:txBody>
      </p:sp>
      <p:sp>
        <p:nvSpPr>
          <p:cNvPr id="4" name="TextBox 3"/>
          <p:cNvSpPr txBox="1"/>
          <p:nvPr/>
        </p:nvSpPr>
        <p:spPr>
          <a:xfrm>
            <a:off x="10461356" y="495946"/>
            <a:ext cx="441146" cy="369332"/>
          </a:xfrm>
          <a:prstGeom prst="rect">
            <a:avLst/>
          </a:prstGeom>
          <a:noFill/>
        </p:spPr>
        <p:txBody>
          <a:bodyPr wrap="none" rtlCol="0">
            <a:spAutoFit/>
          </a:bodyPr>
          <a:lstStyle/>
          <a:p>
            <a:r>
              <a:rPr lang="en-GB" dirty="0" smtClean="0"/>
              <a:t>31</a:t>
            </a:r>
            <a:endParaRPr lang="en-GB" dirty="0"/>
          </a:p>
        </p:txBody>
      </p:sp>
    </p:spTree>
    <p:extLst>
      <p:ext uri="{BB962C8B-B14F-4D97-AF65-F5344CB8AC3E}">
        <p14:creationId xmlns:p14="http://schemas.microsoft.com/office/powerpoint/2010/main" val="882881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848" y="175836"/>
            <a:ext cx="8792943" cy="1415680"/>
          </a:xfrm>
        </p:spPr>
        <p:txBody>
          <a:bodyPr/>
          <a:lstStyle/>
          <a:p>
            <a:pPr algn="ctr"/>
            <a:r>
              <a:rPr lang="en-GB" dirty="0" smtClean="0"/>
              <a:t>The Voyage</a:t>
            </a:r>
            <a:endParaRPr lang="en-GB" dirty="0"/>
          </a:p>
        </p:txBody>
      </p:sp>
      <p:pic>
        <p:nvPicPr>
          <p:cNvPr id="1026" name="Picture 2" descr="http://1.bp.blogspot.com/-mqjR21ggwEA/VnQq64rdOTI/AAAAAAAAMYY/bEhhj0UH6dM/s1600/2.%2BMayflowerAtSeaCropp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69" y="942300"/>
            <a:ext cx="11969931" cy="60593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424492" y="187287"/>
            <a:ext cx="441146" cy="369332"/>
          </a:xfrm>
          <a:prstGeom prst="rect">
            <a:avLst/>
          </a:prstGeom>
          <a:noFill/>
        </p:spPr>
        <p:txBody>
          <a:bodyPr wrap="none" rtlCol="0">
            <a:spAutoFit/>
          </a:bodyPr>
          <a:lstStyle/>
          <a:p>
            <a:r>
              <a:rPr lang="en-GB" dirty="0" smtClean="0"/>
              <a:t>32</a:t>
            </a:r>
            <a:endParaRPr lang="en-GB" dirty="0"/>
          </a:p>
        </p:txBody>
      </p:sp>
    </p:spTree>
    <p:extLst>
      <p:ext uri="{BB962C8B-B14F-4D97-AF65-F5344CB8AC3E}">
        <p14:creationId xmlns:p14="http://schemas.microsoft.com/office/powerpoint/2010/main" val="21085149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0262" y="490295"/>
            <a:ext cx="8911687" cy="1280890"/>
          </a:xfrm>
        </p:spPr>
        <p:txBody>
          <a:bodyPr/>
          <a:lstStyle/>
          <a:p>
            <a:pPr algn="ctr"/>
            <a:r>
              <a:rPr lang="en-GB" dirty="0" smtClean="0"/>
              <a:t>Governor Bradford</a:t>
            </a:r>
            <a:endParaRPr lang="en-GB" dirty="0"/>
          </a:p>
        </p:txBody>
      </p:sp>
      <p:pic>
        <p:nvPicPr>
          <p:cNvPr id="205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8888" y="2029521"/>
            <a:ext cx="5497550" cy="43266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995102" y="669073"/>
            <a:ext cx="441146" cy="369332"/>
          </a:xfrm>
          <a:prstGeom prst="rect">
            <a:avLst/>
          </a:prstGeom>
          <a:noFill/>
        </p:spPr>
        <p:txBody>
          <a:bodyPr wrap="none" rtlCol="0">
            <a:spAutoFit/>
          </a:bodyPr>
          <a:lstStyle/>
          <a:p>
            <a:r>
              <a:rPr lang="en-GB" dirty="0" smtClean="0"/>
              <a:t>33</a:t>
            </a:r>
            <a:endParaRPr lang="en-GB" dirty="0"/>
          </a:p>
        </p:txBody>
      </p:sp>
    </p:spTree>
    <p:extLst>
      <p:ext uri="{BB962C8B-B14F-4D97-AF65-F5344CB8AC3E}">
        <p14:creationId xmlns:p14="http://schemas.microsoft.com/office/powerpoint/2010/main" val="16204169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err="1" smtClean="0"/>
              <a:t>Maryflower</a:t>
            </a:r>
            <a:r>
              <a:rPr lang="en-GB" dirty="0" smtClean="0"/>
              <a:t> Contract</a:t>
            </a:r>
            <a:endParaRPr lang="en-GB" dirty="0"/>
          </a:p>
        </p:txBody>
      </p:sp>
      <p:sp>
        <p:nvSpPr>
          <p:cNvPr id="3" name="Content Placeholder 2"/>
          <p:cNvSpPr>
            <a:spLocks noGrp="1"/>
          </p:cNvSpPr>
          <p:nvPr>
            <p:ph idx="1"/>
          </p:nvPr>
        </p:nvSpPr>
        <p:spPr/>
        <p:txBody>
          <a:bodyPr/>
          <a:lstStyle/>
          <a:p>
            <a:endParaRPr lang="en-GB"/>
          </a:p>
        </p:txBody>
      </p:sp>
      <p:pic>
        <p:nvPicPr>
          <p:cNvPr id="4" name="Picture 4"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1512711"/>
            <a:ext cx="12192000" cy="5063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171104" y="396607"/>
            <a:ext cx="441146" cy="369332"/>
          </a:xfrm>
          <a:prstGeom prst="rect">
            <a:avLst/>
          </a:prstGeom>
          <a:noFill/>
        </p:spPr>
        <p:txBody>
          <a:bodyPr wrap="none" rtlCol="0">
            <a:spAutoFit/>
          </a:bodyPr>
          <a:lstStyle/>
          <a:p>
            <a:r>
              <a:rPr lang="en-GB" dirty="0" smtClean="0"/>
              <a:t>34</a:t>
            </a:r>
            <a:endParaRPr lang="en-GB" dirty="0"/>
          </a:p>
        </p:txBody>
      </p:sp>
    </p:spTree>
    <p:extLst>
      <p:ext uri="{BB962C8B-B14F-4D97-AF65-F5344CB8AC3E}">
        <p14:creationId xmlns:p14="http://schemas.microsoft.com/office/powerpoint/2010/main" val="405829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6613" y="432199"/>
            <a:ext cx="8911687" cy="1280890"/>
          </a:xfrm>
        </p:spPr>
        <p:txBody>
          <a:bodyPr/>
          <a:lstStyle/>
          <a:p>
            <a:pPr algn="ctr"/>
            <a:r>
              <a:rPr lang="en-GB" dirty="0" smtClean="0"/>
              <a:t>The arrival</a:t>
            </a:r>
            <a:endParaRPr lang="en-GB" dirty="0"/>
          </a:p>
        </p:txBody>
      </p:sp>
      <p:pic>
        <p:nvPicPr>
          <p:cNvPr id="4" name="Picture 8"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38" y="1364468"/>
            <a:ext cx="11743980" cy="54935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962992" y="429658"/>
            <a:ext cx="441146" cy="369332"/>
          </a:xfrm>
          <a:prstGeom prst="rect">
            <a:avLst/>
          </a:prstGeom>
          <a:noFill/>
        </p:spPr>
        <p:txBody>
          <a:bodyPr wrap="none" rtlCol="0">
            <a:spAutoFit/>
          </a:bodyPr>
          <a:lstStyle/>
          <a:p>
            <a:r>
              <a:rPr lang="en-GB" dirty="0" smtClean="0"/>
              <a:t>35</a:t>
            </a:r>
            <a:endParaRPr lang="en-GB" dirty="0"/>
          </a:p>
        </p:txBody>
      </p:sp>
    </p:spTree>
    <p:extLst>
      <p:ext uri="{BB962C8B-B14F-4D97-AF65-F5344CB8AC3E}">
        <p14:creationId xmlns:p14="http://schemas.microsoft.com/office/powerpoint/2010/main" val="299296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814" y="477354"/>
            <a:ext cx="8911687" cy="1280890"/>
          </a:xfrm>
        </p:spPr>
        <p:txBody>
          <a:bodyPr/>
          <a:lstStyle/>
          <a:p>
            <a:pPr algn="ctr"/>
            <a:r>
              <a:rPr lang="en-GB" dirty="0" smtClean="0"/>
              <a:t>Building a Colony</a:t>
            </a:r>
            <a:endParaRPr lang="en-GB" dirty="0"/>
          </a:p>
        </p:txBody>
      </p:sp>
      <p:pic>
        <p:nvPicPr>
          <p:cNvPr id="4098" name="Picture 2" descr="https://2.bp.blogspot.com/--F4EChViFh8/WrIT49cUa-I/AAAAAAAAnfg/QlwPMZ-nAEcU2bRPGgDOw-CrR6MHpz8IACLcBGAs/s1600/building-colon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70" y="1167788"/>
            <a:ext cx="12239739" cy="55942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369407" y="429658"/>
            <a:ext cx="441146" cy="369332"/>
          </a:xfrm>
          <a:prstGeom prst="rect">
            <a:avLst/>
          </a:prstGeom>
          <a:noFill/>
        </p:spPr>
        <p:txBody>
          <a:bodyPr wrap="none" rtlCol="0">
            <a:spAutoFit/>
          </a:bodyPr>
          <a:lstStyle/>
          <a:p>
            <a:r>
              <a:rPr lang="en-GB" dirty="0" smtClean="0"/>
              <a:t>35</a:t>
            </a:r>
            <a:endParaRPr lang="en-GB" dirty="0"/>
          </a:p>
        </p:txBody>
      </p:sp>
    </p:spTree>
    <p:extLst>
      <p:ext uri="{BB962C8B-B14F-4D97-AF65-F5344CB8AC3E}">
        <p14:creationId xmlns:p14="http://schemas.microsoft.com/office/powerpoint/2010/main" val="25768598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Plymouth Colony Year One</a:t>
            </a:r>
            <a:endParaRPr lang="en-GB" dirty="0"/>
          </a:p>
        </p:txBody>
      </p:sp>
      <p:sp>
        <p:nvSpPr>
          <p:cNvPr id="3" name="Content Placeholder 2"/>
          <p:cNvSpPr>
            <a:spLocks noGrp="1"/>
          </p:cNvSpPr>
          <p:nvPr>
            <p:ph idx="1"/>
          </p:nvPr>
        </p:nvSpPr>
        <p:spPr>
          <a:xfrm>
            <a:off x="1393902" y="1527716"/>
            <a:ext cx="9902283" cy="4014440"/>
          </a:xfrm>
        </p:spPr>
        <p:txBody>
          <a:bodyPr/>
          <a:lstStyle/>
          <a:p>
            <a:pPr marL="0" indent="0">
              <a:buNone/>
            </a:pPr>
            <a:r>
              <a:rPr lang="en-GB" dirty="0" smtClean="0"/>
              <a:t>Land empty: </a:t>
            </a:r>
            <a:r>
              <a:rPr lang="en-GB" dirty="0"/>
              <a:t>90% of local Indians already succumbed to leptospirosis (rat fleas)…prior European contacts along </a:t>
            </a:r>
            <a:r>
              <a:rPr lang="en-GB" dirty="0" smtClean="0"/>
              <a:t>coast</a:t>
            </a:r>
          </a:p>
          <a:p>
            <a:pPr marL="0" indent="0">
              <a:buNone/>
            </a:pPr>
            <a:endParaRPr lang="en-GB" dirty="0"/>
          </a:p>
          <a:p>
            <a:pPr marL="0" indent="0">
              <a:buNone/>
            </a:pPr>
            <a:r>
              <a:rPr lang="en-GB" dirty="0" smtClean="0"/>
              <a:t>Winter brutal, unexpected</a:t>
            </a:r>
          </a:p>
          <a:p>
            <a:pPr marL="0" indent="0">
              <a:buNone/>
            </a:pPr>
            <a:endParaRPr lang="en-GB" dirty="0"/>
          </a:p>
          <a:p>
            <a:pPr marL="0" indent="0">
              <a:buNone/>
            </a:pPr>
            <a:r>
              <a:rPr lang="en-GB" dirty="0" smtClean="0"/>
              <a:t>Men stay ashore, women and children returned to Mayflower</a:t>
            </a:r>
          </a:p>
          <a:p>
            <a:pPr marL="0" indent="0">
              <a:buNone/>
            </a:pPr>
            <a:endParaRPr lang="en-GB" dirty="0"/>
          </a:p>
          <a:p>
            <a:pPr marL="0" indent="0">
              <a:buNone/>
            </a:pPr>
            <a:r>
              <a:rPr lang="en-GB" dirty="0" smtClean="0"/>
              <a:t>45 Colonist die from scurvy most </a:t>
            </a:r>
            <a:r>
              <a:rPr lang="en-GB" dirty="0" err="1" smtClean="0"/>
              <a:t>abord</a:t>
            </a:r>
            <a:r>
              <a:rPr lang="en-GB" dirty="0" smtClean="0"/>
              <a:t> first winter, Bradford’s wife and son</a:t>
            </a:r>
          </a:p>
          <a:p>
            <a:pPr marL="0" indent="0">
              <a:buNone/>
            </a:pPr>
            <a:endParaRPr lang="en-GB" dirty="0" smtClean="0"/>
          </a:p>
          <a:p>
            <a:pPr marL="0" indent="0">
              <a:buNone/>
            </a:pPr>
            <a:r>
              <a:rPr lang="en-GB" dirty="0" smtClean="0"/>
              <a:t>First crops appear to fail and all looks lost….</a:t>
            </a:r>
            <a:endParaRPr lang="en-GB" dirty="0"/>
          </a:p>
          <a:p>
            <a:pPr>
              <a:buAutoNum type="arabicPlain" startAt="45"/>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a:p>
          <a:p>
            <a:pPr marL="0" indent="0">
              <a:buNone/>
            </a:pPr>
            <a:endParaRPr lang="en-GB" dirty="0"/>
          </a:p>
        </p:txBody>
      </p:sp>
      <p:sp>
        <p:nvSpPr>
          <p:cNvPr id="5" name="TextBox 4"/>
          <p:cNvSpPr txBox="1"/>
          <p:nvPr/>
        </p:nvSpPr>
        <p:spPr>
          <a:xfrm>
            <a:off x="3111191" y="5932448"/>
            <a:ext cx="5207618" cy="369332"/>
          </a:xfrm>
          <a:prstGeom prst="rect">
            <a:avLst/>
          </a:prstGeom>
          <a:noFill/>
        </p:spPr>
        <p:txBody>
          <a:bodyPr wrap="square" rtlCol="0">
            <a:spAutoFit/>
          </a:bodyPr>
          <a:lstStyle/>
          <a:p>
            <a:r>
              <a:rPr lang="en-GB" dirty="0" smtClean="0"/>
              <a:t>Enter Chief </a:t>
            </a:r>
            <a:r>
              <a:rPr lang="en-GB" dirty="0" err="1" smtClean="0"/>
              <a:t>Massait</a:t>
            </a:r>
            <a:r>
              <a:rPr lang="en-GB" dirty="0" smtClean="0"/>
              <a:t> of Algonquin Indians</a:t>
            </a:r>
            <a:endParaRPr lang="en-GB" dirty="0"/>
          </a:p>
        </p:txBody>
      </p:sp>
      <p:sp>
        <p:nvSpPr>
          <p:cNvPr id="4" name="TextBox 3"/>
          <p:cNvSpPr txBox="1"/>
          <p:nvPr/>
        </p:nvSpPr>
        <p:spPr>
          <a:xfrm>
            <a:off x="11151220" y="367990"/>
            <a:ext cx="441146" cy="369332"/>
          </a:xfrm>
          <a:prstGeom prst="rect">
            <a:avLst/>
          </a:prstGeom>
          <a:noFill/>
        </p:spPr>
        <p:txBody>
          <a:bodyPr wrap="none" rtlCol="0">
            <a:spAutoFit/>
          </a:bodyPr>
          <a:lstStyle/>
          <a:p>
            <a:r>
              <a:rPr lang="en-GB" dirty="0" smtClean="0"/>
              <a:t>36</a:t>
            </a:r>
            <a:endParaRPr lang="en-GB" dirty="0"/>
          </a:p>
        </p:txBody>
      </p:sp>
    </p:spTree>
    <p:extLst>
      <p:ext uri="{BB962C8B-B14F-4D97-AF65-F5344CB8AC3E}">
        <p14:creationId xmlns:p14="http://schemas.microsoft.com/office/powerpoint/2010/main" val="669591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588" y="148431"/>
            <a:ext cx="8911687" cy="825867"/>
          </a:xfrm>
        </p:spPr>
        <p:txBody>
          <a:bodyPr>
            <a:normAutofit fontScale="90000"/>
          </a:bodyPr>
          <a:lstStyle/>
          <a:p>
            <a:r>
              <a:rPr lang="en-GB" dirty="0" smtClean="0"/>
              <a:t>Three colonies…no one “America” story</a:t>
            </a:r>
            <a:endParaRPr lang="en-GB" dirty="0"/>
          </a:p>
        </p:txBody>
      </p:sp>
      <p:pic>
        <p:nvPicPr>
          <p:cNvPr id="1026" name="Picture 2" descr="Map of the 13 Colonies North America 1771 Colonial Map 20x22 - Picture 1 of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954" y="1071154"/>
            <a:ext cx="10489475" cy="553865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937761" y="4349932"/>
            <a:ext cx="535577"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6461761" y="3313611"/>
            <a:ext cx="535577"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246914" y="3148149"/>
            <a:ext cx="788126" cy="83602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642030" y="3239588"/>
            <a:ext cx="1643399" cy="646331"/>
          </a:xfrm>
          <a:prstGeom prst="rect">
            <a:avLst/>
          </a:prstGeom>
          <a:solidFill>
            <a:schemeClr val="bg1"/>
          </a:solidFill>
        </p:spPr>
        <p:txBody>
          <a:bodyPr wrap="none" rtlCol="0">
            <a:spAutoFit/>
          </a:bodyPr>
          <a:lstStyle/>
          <a:p>
            <a:pPr algn="ctr"/>
            <a:r>
              <a:rPr lang="en-GB" dirty="0" smtClean="0"/>
              <a:t>Pennsylvania</a:t>
            </a:r>
          </a:p>
          <a:p>
            <a:pPr algn="ctr"/>
            <a:r>
              <a:rPr lang="en-GB" dirty="0" smtClean="0"/>
              <a:t>1670</a:t>
            </a:r>
            <a:endParaRPr lang="en-GB" dirty="0"/>
          </a:p>
        </p:txBody>
      </p:sp>
      <p:sp>
        <p:nvSpPr>
          <p:cNvPr id="9" name="TextBox 8"/>
          <p:cNvSpPr txBox="1"/>
          <p:nvPr/>
        </p:nvSpPr>
        <p:spPr>
          <a:xfrm>
            <a:off x="7025442" y="3182983"/>
            <a:ext cx="1686680" cy="646331"/>
          </a:xfrm>
          <a:prstGeom prst="rect">
            <a:avLst/>
          </a:prstGeom>
          <a:solidFill>
            <a:schemeClr val="bg1"/>
          </a:solidFill>
        </p:spPr>
        <p:txBody>
          <a:bodyPr wrap="none" rtlCol="0">
            <a:spAutoFit/>
          </a:bodyPr>
          <a:lstStyle/>
          <a:p>
            <a:pPr algn="ctr"/>
            <a:r>
              <a:rPr lang="en-GB" dirty="0" smtClean="0"/>
              <a:t>New England</a:t>
            </a:r>
          </a:p>
          <a:p>
            <a:pPr algn="ctr"/>
            <a:r>
              <a:rPr lang="en-GB" dirty="0" smtClean="0"/>
              <a:t>1620</a:t>
            </a:r>
            <a:endParaRPr lang="en-GB" dirty="0"/>
          </a:p>
        </p:txBody>
      </p:sp>
      <p:sp>
        <p:nvSpPr>
          <p:cNvPr id="10" name="TextBox 9"/>
          <p:cNvSpPr txBox="1"/>
          <p:nvPr/>
        </p:nvSpPr>
        <p:spPr>
          <a:xfrm>
            <a:off x="2386149" y="4214948"/>
            <a:ext cx="2526654" cy="646331"/>
          </a:xfrm>
          <a:prstGeom prst="rect">
            <a:avLst/>
          </a:prstGeom>
          <a:solidFill>
            <a:schemeClr val="bg1"/>
          </a:solidFill>
        </p:spPr>
        <p:txBody>
          <a:bodyPr wrap="none" rtlCol="0">
            <a:spAutoFit/>
          </a:bodyPr>
          <a:lstStyle/>
          <a:p>
            <a:pPr algn="ctr"/>
            <a:r>
              <a:rPr lang="en-GB" dirty="0" smtClean="0"/>
              <a:t>Jamestown…Virginia</a:t>
            </a:r>
          </a:p>
          <a:p>
            <a:pPr algn="ctr"/>
            <a:r>
              <a:rPr lang="en-GB" dirty="0" smtClean="0"/>
              <a:t>1608</a:t>
            </a:r>
            <a:endParaRPr lang="en-GB" dirty="0"/>
          </a:p>
        </p:txBody>
      </p:sp>
      <p:sp>
        <p:nvSpPr>
          <p:cNvPr id="8" name="TextBox 7"/>
          <p:cNvSpPr txBox="1"/>
          <p:nvPr/>
        </p:nvSpPr>
        <p:spPr>
          <a:xfrm>
            <a:off x="11273247" y="261257"/>
            <a:ext cx="312906" cy="369332"/>
          </a:xfrm>
          <a:prstGeom prst="rect">
            <a:avLst/>
          </a:prstGeom>
          <a:noFill/>
        </p:spPr>
        <p:txBody>
          <a:bodyPr wrap="none" rtlCol="0">
            <a:spAutoFit/>
          </a:bodyPr>
          <a:lstStyle/>
          <a:p>
            <a:r>
              <a:rPr lang="en-GB" dirty="0" smtClean="0"/>
              <a:t>2</a:t>
            </a:r>
            <a:endParaRPr lang="en-GB" dirty="0"/>
          </a:p>
        </p:txBody>
      </p:sp>
    </p:spTree>
    <p:extLst>
      <p:ext uri="{BB962C8B-B14F-4D97-AF65-F5344CB8AC3E}">
        <p14:creationId xmlns:p14="http://schemas.microsoft.com/office/powerpoint/2010/main" val="83173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5"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302" y="149580"/>
            <a:ext cx="10906698" cy="1280890"/>
          </a:xfrm>
        </p:spPr>
        <p:txBody>
          <a:bodyPr/>
          <a:lstStyle/>
          <a:p>
            <a:r>
              <a:rPr lang="en-GB" dirty="0" smtClean="0"/>
              <a:t>“Welcome Englishmen". Massasoit arrives</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710" y="1577936"/>
            <a:ext cx="12192000" cy="52800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28944" y="924745"/>
            <a:ext cx="7433112" cy="369332"/>
          </a:xfrm>
          <a:prstGeom prst="rect">
            <a:avLst/>
          </a:prstGeom>
          <a:noFill/>
        </p:spPr>
        <p:txBody>
          <a:bodyPr wrap="square" rtlCol="0">
            <a:spAutoFit/>
          </a:bodyPr>
          <a:lstStyle/>
          <a:p>
            <a:r>
              <a:rPr lang="en-GB" dirty="0" smtClean="0"/>
              <a:t>….to meets, strangers, asks for beer and alliance</a:t>
            </a:r>
            <a:endParaRPr lang="en-GB" dirty="0"/>
          </a:p>
        </p:txBody>
      </p:sp>
      <p:sp>
        <p:nvSpPr>
          <p:cNvPr id="5" name="TextBox 4"/>
          <p:cNvSpPr txBox="1"/>
          <p:nvPr/>
        </p:nvSpPr>
        <p:spPr>
          <a:xfrm>
            <a:off x="11435508" y="187287"/>
            <a:ext cx="441146" cy="369332"/>
          </a:xfrm>
          <a:prstGeom prst="rect">
            <a:avLst/>
          </a:prstGeom>
          <a:noFill/>
        </p:spPr>
        <p:txBody>
          <a:bodyPr wrap="none" rtlCol="0">
            <a:spAutoFit/>
          </a:bodyPr>
          <a:lstStyle/>
          <a:p>
            <a:r>
              <a:rPr lang="en-GB" dirty="0" smtClean="0"/>
              <a:t>35</a:t>
            </a:r>
            <a:endParaRPr lang="en-GB" dirty="0"/>
          </a:p>
        </p:txBody>
      </p:sp>
    </p:spTree>
    <p:extLst>
      <p:ext uri="{BB962C8B-B14F-4D97-AF65-F5344CB8AC3E}">
        <p14:creationId xmlns:p14="http://schemas.microsoft.com/office/powerpoint/2010/main" val="30968647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799" y="266674"/>
            <a:ext cx="8911687" cy="1280890"/>
          </a:xfrm>
        </p:spPr>
        <p:txBody>
          <a:bodyPr/>
          <a:lstStyle/>
          <a:p>
            <a:pPr algn="ctr"/>
            <a:r>
              <a:rPr lang="en-GB" dirty="0" smtClean="0"/>
              <a:t>First Thanksgiving November 1621</a:t>
            </a:r>
            <a:endParaRPr lang="en-GB" dirty="0"/>
          </a:p>
        </p:txBody>
      </p:sp>
      <p:sp>
        <p:nvSpPr>
          <p:cNvPr id="3" name="Content Placeholder 2"/>
          <p:cNvSpPr>
            <a:spLocks noGrp="1"/>
          </p:cNvSpPr>
          <p:nvPr>
            <p:ph idx="1"/>
          </p:nvPr>
        </p:nvSpPr>
        <p:spPr/>
        <p:txBody>
          <a:bodyPr/>
          <a:lstStyle/>
          <a:p>
            <a:endParaRPr lang="en-GB"/>
          </a:p>
        </p:txBody>
      </p:sp>
      <p:pic>
        <p:nvPicPr>
          <p:cNvPr id="4" name="Picture 6"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37" y="1124674"/>
            <a:ext cx="11878735" cy="56396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016867" y="154236"/>
            <a:ext cx="441146" cy="369332"/>
          </a:xfrm>
          <a:prstGeom prst="rect">
            <a:avLst/>
          </a:prstGeom>
          <a:noFill/>
        </p:spPr>
        <p:txBody>
          <a:bodyPr wrap="none" rtlCol="0">
            <a:spAutoFit/>
          </a:bodyPr>
          <a:lstStyle/>
          <a:p>
            <a:r>
              <a:rPr lang="en-GB" dirty="0" smtClean="0"/>
              <a:t>36</a:t>
            </a:r>
            <a:endParaRPr lang="en-GB" dirty="0"/>
          </a:p>
        </p:txBody>
      </p:sp>
    </p:spTree>
    <p:extLst>
      <p:ext uri="{BB962C8B-B14F-4D97-AF65-F5344CB8AC3E}">
        <p14:creationId xmlns:p14="http://schemas.microsoft.com/office/powerpoint/2010/main" val="165030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820" y="369915"/>
            <a:ext cx="8911687" cy="1280890"/>
          </a:xfrm>
        </p:spPr>
        <p:txBody>
          <a:bodyPr/>
          <a:lstStyle/>
          <a:p>
            <a:pPr algn="ctr"/>
            <a:r>
              <a:rPr lang="en-GB" dirty="0" smtClean="0"/>
              <a:t>The first Years</a:t>
            </a:r>
            <a:endParaRPr lang="en-GB" dirty="0"/>
          </a:p>
        </p:txBody>
      </p:sp>
      <p:sp>
        <p:nvSpPr>
          <p:cNvPr id="3" name="Content Placeholder 2"/>
          <p:cNvSpPr>
            <a:spLocks noGrp="1"/>
          </p:cNvSpPr>
          <p:nvPr>
            <p:ph idx="1"/>
          </p:nvPr>
        </p:nvSpPr>
        <p:spPr>
          <a:xfrm>
            <a:off x="1091475" y="956050"/>
            <a:ext cx="10983817" cy="5541484"/>
          </a:xfrm>
        </p:spPr>
        <p:txBody>
          <a:bodyPr>
            <a:normAutofit fontScale="85000" lnSpcReduction="20000"/>
          </a:bodyPr>
          <a:lstStyle/>
          <a:p>
            <a:endParaRPr lang="en-GB" dirty="0" smtClean="0"/>
          </a:p>
          <a:p>
            <a:r>
              <a:rPr lang="en-GB" sz="2800" dirty="0" smtClean="0">
                <a:latin typeface="Arial" panose="020B0604020202020204" pitchFamily="34" charset="0"/>
                <a:cs typeface="Arial" panose="020B0604020202020204" pitchFamily="34" charset="0"/>
              </a:rPr>
              <a:t>The ‘indispensable Indians’ and the ’Squanto’ factor’</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New arrivals</a:t>
            </a: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A prosperous colony</a:t>
            </a:r>
          </a:p>
          <a:p>
            <a:pPr lvl="3"/>
            <a:r>
              <a:rPr lang="en-GB" sz="2200" dirty="0" smtClean="0">
                <a:latin typeface="Arial" panose="020B0604020202020204" pitchFamily="34" charset="0"/>
                <a:cs typeface="Arial" panose="020B0604020202020204" pitchFamily="34" charset="0"/>
              </a:rPr>
              <a:t>Furs</a:t>
            </a:r>
          </a:p>
          <a:p>
            <a:pPr lvl="3"/>
            <a:r>
              <a:rPr lang="en-GB" sz="2200" dirty="0" smtClean="0">
                <a:latin typeface="Arial" panose="020B0604020202020204" pitchFamily="34" charset="0"/>
                <a:cs typeface="Arial" panose="020B0604020202020204" pitchFamily="34" charset="0"/>
              </a:rPr>
              <a:t>Timber</a:t>
            </a:r>
          </a:p>
          <a:p>
            <a:pPr lvl="3"/>
            <a:r>
              <a:rPr lang="en-GB" sz="2200" dirty="0" smtClean="0">
                <a:latin typeface="Arial" panose="020B0604020202020204" pitchFamily="34" charset="0"/>
                <a:cs typeface="Arial" panose="020B0604020202020204" pitchFamily="34" charset="0"/>
              </a:rPr>
              <a:t>Fish</a:t>
            </a:r>
          </a:p>
          <a:p>
            <a:pPr lvl="3"/>
            <a:endParaRPr lang="en-GB" sz="22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Great Migration from England as Charles 1</a:t>
            </a:r>
            <a:r>
              <a:rPr lang="en-GB" sz="2800" baseline="30000" dirty="0" smtClean="0">
                <a:latin typeface="Arial" panose="020B0604020202020204" pitchFamily="34" charset="0"/>
                <a:cs typeface="Arial" panose="020B0604020202020204" pitchFamily="34" charset="0"/>
              </a:rPr>
              <a:t>st</a:t>
            </a:r>
            <a:r>
              <a:rPr lang="en-GB" sz="2800" dirty="0" smtClean="0">
                <a:latin typeface="Arial" panose="020B0604020202020204" pitchFamily="34" charset="0"/>
                <a:cs typeface="Arial" panose="020B0604020202020204" pitchFamily="34" charset="0"/>
              </a:rPr>
              <a:t> attempts to supress ‘Puritans’ and news </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Winthrop fleet arrives in 1630 with 1,000 settlers , new settlements</a:t>
            </a:r>
            <a:endParaRPr lang="en-GB" sz="2200" dirty="0">
              <a:latin typeface="Arial" panose="020B0604020202020204" pitchFamily="34" charset="0"/>
              <a:cs typeface="Arial" panose="020B0604020202020204" pitchFamily="34" charset="0"/>
            </a:endParaRPr>
          </a:p>
          <a:p>
            <a:pPr marL="1371600" lvl="3" indent="0">
              <a:buNone/>
            </a:pPr>
            <a:endParaRPr lang="en-GB" sz="2200" dirty="0">
              <a:latin typeface="Arial" panose="020B0604020202020204" pitchFamily="34" charset="0"/>
              <a:cs typeface="Arial" panose="020B0604020202020204" pitchFamily="34" charset="0"/>
            </a:endParaRPr>
          </a:p>
        </p:txBody>
      </p:sp>
      <p:sp>
        <p:nvSpPr>
          <p:cNvPr id="4" name="TextBox 3"/>
          <p:cNvSpPr txBox="1"/>
          <p:nvPr/>
        </p:nvSpPr>
        <p:spPr>
          <a:xfrm>
            <a:off x="10950766" y="451692"/>
            <a:ext cx="441146" cy="369332"/>
          </a:xfrm>
          <a:prstGeom prst="rect">
            <a:avLst/>
          </a:prstGeom>
          <a:noFill/>
        </p:spPr>
        <p:txBody>
          <a:bodyPr wrap="none" rtlCol="0">
            <a:spAutoFit/>
          </a:bodyPr>
          <a:lstStyle/>
          <a:p>
            <a:r>
              <a:rPr lang="en-GB" dirty="0" smtClean="0"/>
              <a:t>37</a:t>
            </a:r>
            <a:endParaRPr lang="en-GB" dirty="0"/>
          </a:p>
        </p:txBody>
      </p:sp>
    </p:spTree>
    <p:extLst>
      <p:ext uri="{BB962C8B-B14F-4D97-AF65-F5344CB8AC3E}">
        <p14:creationId xmlns:p14="http://schemas.microsoft.com/office/powerpoint/2010/main" val="36565832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6481" y="262865"/>
            <a:ext cx="8911687" cy="1280890"/>
          </a:xfrm>
        </p:spPr>
        <p:txBody>
          <a:bodyPr/>
          <a:lstStyle/>
          <a:p>
            <a:pPr algn="ctr"/>
            <a:r>
              <a:rPr lang="en-GB" dirty="0" smtClean="0"/>
              <a:t>Massachusetts Colonies</a:t>
            </a:r>
            <a:endParaRPr lang="en-GB" dirty="0"/>
          </a:p>
        </p:txBody>
      </p:sp>
      <p:sp>
        <p:nvSpPr>
          <p:cNvPr id="3" name="Content Placeholder 2"/>
          <p:cNvSpPr>
            <a:spLocks noGrp="1"/>
          </p:cNvSpPr>
          <p:nvPr>
            <p:ph idx="1"/>
          </p:nvPr>
        </p:nvSpPr>
        <p:spPr/>
        <p:txBody>
          <a:bodyPr/>
          <a:lstStyle/>
          <a:p>
            <a:endParaRPr lang="en-GB"/>
          </a:p>
        </p:txBody>
      </p:sp>
      <p:pic>
        <p:nvPicPr>
          <p:cNvPr id="4" name="Picture 2" descr="Map of Plymouth Colo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146" y="1452054"/>
            <a:ext cx="11549149" cy="51293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928195" y="412595"/>
            <a:ext cx="441146" cy="369332"/>
          </a:xfrm>
          <a:prstGeom prst="rect">
            <a:avLst/>
          </a:prstGeom>
          <a:noFill/>
        </p:spPr>
        <p:txBody>
          <a:bodyPr wrap="none" rtlCol="0">
            <a:spAutoFit/>
          </a:bodyPr>
          <a:lstStyle/>
          <a:p>
            <a:r>
              <a:rPr lang="en-GB" dirty="0" smtClean="0"/>
              <a:t>38</a:t>
            </a:r>
            <a:endParaRPr lang="en-GB" dirty="0"/>
          </a:p>
        </p:txBody>
      </p:sp>
    </p:spTree>
    <p:extLst>
      <p:ext uri="{BB962C8B-B14F-4D97-AF65-F5344CB8AC3E}">
        <p14:creationId xmlns:p14="http://schemas.microsoft.com/office/powerpoint/2010/main" val="204495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986" y="293604"/>
            <a:ext cx="8911687" cy="1280890"/>
          </a:xfrm>
        </p:spPr>
        <p:txBody>
          <a:bodyPr/>
          <a:lstStyle/>
          <a:p>
            <a:pPr algn="ctr"/>
            <a:r>
              <a:rPr lang="en-GB" dirty="0" smtClean="0"/>
              <a:t>John Winthrop  ( 1588-1649)</a:t>
            </a:r>
            <a:endParaRPr lang="en-GB" dirty="0"/>
          </a:p>
        </p:txBody>
      </p:sp>
      <p:pic>
        <p:nvPicPr>
          <p:cNvPr id="2050" name="Picture 2" descr="JohnWinthropColor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279" y="1100114"/>
            <a:ext cx="8649758" cy="46650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206976" y="579863"/>
            <a:ext cx="441146" cy="369332"/>
          </a:xfrm>
          <a:prstGeom prst="rect">
            <a:avLst/>
          </a:prstGeom>
          <a:noFill/>
        </p:spPr>
        <p:txBody>
          <a:bodyPr wrap="none" rtlCol="0">
            <a:spAutoFit/>
          </a:bodyPr>
          <a:lstStyle/>
          <a:p>
            <a:r>
              <a:rPr lang="en-GB" dirty="0" smtClean="0"/>
              <a:t>39</a:t>
            </a:r>
            <a:endParaRPr lang="en-GB" dirty="0"/>
          </a:p>
        </p:txBody>
      </p:sp>
      <p:sp>
        <p:nvSpPr>
          <p:cNvPr id="4" name="Rectangle 3"/>
          <p:cNvSpPr/>
          <p:nvPr/>
        </p:nvSpPr>
        <p:spPr>
          <a:xfrm>
            <a:off x="2590799" y="5878914"/>
            <a:ext cx="6988097" cy="646331"/>
          </a:xfrm>
          <a:prstGeom prst="rect">
            <a:avLst/>
          </a:prstGeom>
        </p:spPr>
        <p:txBody>
          <a:bodyPr wrap="square">
            <a:spAutoFit/>
          </a:bodyPr>
          <a:lstStyle/>
          <a:p>
            <a:r>
              <a:rPr lang="en-GB" dirty="0" smtClean="0">
                <a:solidFill>
                  <a:srgbClr val="202122"/>
                </a:solidFill>
                <a:latin typeface="Arial" panose="020B0604020202020204" pitchFamily="34" charset="0"/>
              </a:rPr>
              <a:t>“In </a:t>
            </a:r>
            <a:r>
              <a:rPr lang="en-GB" dirty="0">
                <a:solidFill>
                  <a:srgbClr val="202122"/>
                </a:solidFill>
                <a:latin typeface="Arial" panose="020B0604020202020204" pitchFamily="34" charset="0"/>
              </a:rPr>
              <a:t>all times some must be rich some </a:t>
            </a:r>
            <a:r>
              <a:rPr lang="en-GB" dirty="0" err="1">
                <a:solidFill>
                  <a:srgbClr val="202122"/>
                </a:solidFill>
                <a:latin typeface="Arial" panose="020B0604020202020204" pitchFamily="34" charset="0"/>
              </a:rPr>
              <a:t>poore</a:t>
            </a:r>
            <a:r>
              <a:rPr lang="en-GB" dirty="0">
                <a:solidFill>
                  <a:srgbClr val="202122"/>
                </a:solidFill>
                <a:latin typeface="Arial" panose="020B0604020202020204" pitchFamily="34" charset="0"/>
              </a:rPr>
              <a:t>, some </a:t>
            </a:r>
            <a:r>
              <a:rPr lang="en-GB" dirty="0" err="1">
                <a:solidFill>
                  <a:srgbClr val="202122"/>
                </a:solidFill>
                <a:latin typeface="Arial" panose="020B0604020202020204" pitchFamily="34" charset="0"/>
              </a:rPr>
              <a:t>highe</a:t>
            </a:r>
            <a:r>
              <a:rPr lang="en-GB" dirty="0">
                <a:solidFill>
                  <a:srgbClr val="202122"/>
                </a:solidFill>
                <a:latin typeface="Arial" panose="020B0604020202020204" pitchFamily="34" charset="0"/>
              </a:rPr>
              <a:t> and eminent in power and </a:t>
            </a:r>
            <a:r>
              <a:rPr lang="en-GB" dirty="0" err="1">
                <a:solidFill>
                  <a:srgbClr val="202122"/>
                </a:solidFill>
                <a:latin typeface="Arial" panose="020B0604020202020204" pitchFamily="34" charset="0"/>
              </a:rPr>
              <a:t>dignitie</a:t>
            </a:r>
            <a:r>
              <a:rPr lang="en-GB" dirty="0">
                <a:solidFill>
                  <a:srgbClr val="202122"/>
                </a:solidFill>
                <a:latin typeface="Arial" panose="020B0604020202020204" pitchFamily="34" charset="0"/>
              </a:rPr>
              <a:t>; others </a:t>
            </a:r>
            <a:r>
              <a:rPr lang="en-GB" dirty="0" err="1">
                <a:solidFill>
                  <a:srgbClr val="202122"/>
                </a:solidFill>
                <a:latin typeface="Arial" panose="020B0604020202020204" pitchFamily="34" charset="0"/>
              </a:rPr>
              <a:t>meane</a:t>
            </a:r>
            <a:r>
              <a:rPr lang="en-GB" dirty="0">
                <a:solidFill>
                  <a:srgbClr val="202122"/>
                </a:solidFill>
                <a:latin typeface="Arial" panose="020B0604020202020204" pitchFamily="34" charset="0"/>
              </a:rPr>
              <a:t> and in </a:t>
            </a:r>
            <a:r>
              <a:rPr lang="en-GB" dirty="0" smtClean="0">
                <a:solidFill>
                  <a:srgbClr val="202122"/>
                </a:solidFill>
                <a:latin typeface="Arial" panose="020B0604020202020204" pitchFamily="34" charset="0"/>
              </a:rPr>
              <a:t>subjection”</a:t>
            </a:r>
            <a:endParaRPr lang="en-GB" dirty="0"/>
          </a:p>
        </p:txBody>
      </p:sp>
    </p:spTree>
    <p:extLst>
      <p:ext uri="{BB962C8B-B14F-4D97-AF65-F5344CB8AC3E}">
        <p14:creationId xmlns:p14="http://schemas.microsoft.com/office/powerpoint/2010/main" val="16331789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467" y="323027"/>
            <a:ext cx="8911687" cy="1280890"/>
          </a:xfrm>
        </p:spPr>
        <p:txBody>
          <a:bodyPr/>
          <a:lstStyle/>
          <a:p>
            <a:pPr algn="ctr"/>
            <a:r>
              <a:rPr lang="en-GB" dirty="0" smtClean="0"/>
              <a:t>Puritan Life 1</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37" y="1237786"/>
            <a:ext cx="11857463" cy="5252224"/>
          </a:xfrm>
          <a:prstGeom prst="rect">
            <a:avLst/>
          </a:prstGeom>
        </p:spPr>
      </p:pic>
      <p:sp>
        <p:nvSpPr>
          <p:cNvPr id="3" name="TextBox 2"/>
          <p:cNvSpPr txBox="1"/>
          <p:nvPr/>
        </p:nvSpPr>
        <p:spPr>
          <a:xfrm>
            <a:off x="11128917" y="356839"/>
            <a:ext cx="441146" cy="369332"/>
          </a:xfrm>
          <a:prstGeom prst="rect">
            <a:avLst/>
          </a:prstGeom>
          <a:noFill/>
        </p:spPr>
        <p:txBody>
          <a:bodyPr wrap="none" rtlCol="0">
            <a:spAutoFit/>
          </a:bodyPr>
          <a:lstStyle/>
          <a:p>
            <a:r>
              <a:rPr lang="en-GB" dirty="0" smtClean="0"/>
              <a:t>40</a:t>
            </a:r>
            <a:endParaRPr lang="en-GB" dirty="0"/>
          </a:p>
        </p:txBody>
      </p:sp>
    </p:spTree>
    <p:extLst>
      <p:ext uri="{BB962C8B-B14F-4D97-AF65-F5344CB8AC3E}">
        <p14:creationId xmlns:p14="http://schemas.microsoft.com/office/powerpoint/2010/main" val="14716929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2769" y="233818"/>
            <a:ext cx="8911687" cy="1280890"/>
          </a:xfrm>
        </p:spPr>
        <p:txBody>
          <a:bodyPr/>
          <a:lstStyle/>
          <a:p>
            <a:pPr algn="ctr"/>
            <a:r>
              <a:rPr lang="en-GB" dirty="0" smtClean="0"/>
              <a:t>Puritan Life 2</a:t>
            </a:r>
            <a:endParaRPr lang="en-GB" dirty="0"/>
          </a:p>
        </p:txBody>
      </p:sp>
      <p:pic>
        <p:nvPicPr>
          <p:cNvPr id="1026" name="Picture 2" descr="https://cdn.britannica.com/17/184717-050-433CCF56/Puritans-church-snow-Massachusetts-Bay-Colon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76" y="1003609"/>
            <a:ext cx="11530360" cy="58543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05171" y="825190"/>
            <a:ext cx="441146" cy="369332"/>
          </a:xfrm>
          <a:prstGeom prst="rect">
            <a:avLst/>
          </a:prstGeom>
          <a:noFill/>
        </p:spPr>
        <p:txBody>
          <a:bodyPr wrap="none" rtlCol="0">
            <a:spAutoFit/>
          </a:bodyPr>
          <a:lstStyle/>
          <a:p>
            <a:r>
              <a:rPr lang="en-GB" dirty="0" smtClean="0"/>
              <a:t>41</a:t>
            </a:r>
            <a:endParaRPr lang="en-GB" dirty="0"/>
          </a:p>
        </p:txBody>
      </p:sp>
      <p:sp>
        <p:nvSpPr>
          <p:cNvPr id="4" name="TextBox 3"/>
          <p:cNvSpPr txBox="1"/>
          <p:nvPr/>
        </p:nvSpPr>
        <p:spPr>
          <a:xfrm>
            <a:off x="10348332" y="334537"/>
            <a:ext cx="441146" cy="369332"/>
          </a:xfrm>
          <a:prstGeom prst="rect">
            <a:avLst/>
          </a:prstGeom>
          <a:noFill/>
        </p:spPr>
        <p:txBody>
          <a:bodyPr wrap="none" rtlCol="0">
            <a:spAutoFit/>
          </a:bodyPr>
          <a:lstStyle/>
          <a:p>
            <a:r>
              <a:rPr lang="en-GB" dirty="0" smtClean="0"/>
              <a:t>41</a:t>
            </a:r>
            <a:endParaRPr lang="en-GB" dirty="0"/>
          </a:p>
        </p:txBody>
      </p:sp>
    </p:spTree>
    <p:extLst>
      <p:ext uri="{BB962C8B-B14F-4D97-AF65-F5344CB8AC3E}">
        <p14:creationId xmlns:p14="http://schemas.microsoft.com/office/powerpoint/2010/main" val="35020284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2050"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97" y="1531211"/>
            <a:ext cx="10983951" cy="51595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74940" y="479502"/>
            <a:ext cx="5758308" cy="646331"/>
          </a:xfrm>
          <a:prstGeom prst="rect">
            <a:avLst/>
          </a:prstGeom>
          <a:noFill/>
        </p:spPr>
        <p:txBody>
          <a:bodyPr wrap="none" rtlCol="0">
            <a:spAutoFit/>
          </a:bodyPr>
          <a:lstStyle/>
          <a:p>
            <a:pPr algn="ctr" defTabSz="457200">
              <a:spcBef>
                <a:spcPct val="0"/>
              </a:spcBef>
            </a:pPr>
            <a:r>
              <a:rPr lang="en-GB" sz="3600" dirty="0">
                <a:solidFill>
                  <a:schemeClr val="tx1">
                    <a:lumMod val="85000"/>
                    <a:lumOff val="15000"/>
                  </a:schemeClr>
                </a:solidFill>
                <a:latin typeface="+mj-lt"/>
                <a:ea typeface="+mj-ea"/>
                <a:cs typeface="+mj-cs"/>
              </a:rPr>
              <a:t>Puritan Home…built 1660</a:t>
            </a:r>
          </a:p>
        </p:txBody>
      </p:sp>
      <p:sp>
        <p:nvSpPr>
          <p:cNvPr id="4" name="TextBox 3"/>
          <p:cNvSpPr txBox="1"/>
          <p:nvPr/>
        </p:nvSpPr>
        <p:spPr>
          <a:xfrm>
            <a:off x="10816683" y="434898"/>
            <a:ext cx="441146" cy="369332"/>
          </a:xfrm>
          <a:prstGeom prst="rect">
            <a:avLst/>
          </a:prstGeom>
          <a:noFill/>
        </p:spPr>
        <p:txBody>
          <a:bodyPr wrap="none" rtlCol="0">
            <a:spAutoFit/>
          </a:bodyPr>
          <a:lstStyle/>
          <a:p>
            <a:r>
              <a:rPr lang="en-GB" dirty="0" smtClean="0"/>
              <a:t>42</a:t>
            </a:r>
            <a:endParaRPr lang="en-GB" dirty="0"/>
          </a:p>
        </p:txBody>
      </p:sp>
    </p:spTree>
    <p:extLst>
      <p:ext uri="{BB962C8B-B14F-4D97-AF65-F5344CB8AC3E}">
        <p14:creationId xmlns:p14="http://schemas.microsoft.com/office/powerpoint/2010/main" val="26554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Puritan Culture 1620-70</a:t>
            </a:r>
            <a:endParaRPr lang="en-GB" dirty="0"/>
          </a:p>
        </p:txBody>
      </p:sp>
      <p:sp>
        <p:nvSpPr>
          <p:cNvPr id="3" name="Content Placeholder 2"/>
          <p:cNvSpPr>
            <a:spLocks noGrp="1"/>
          </p:cNvSpPr>
          <p:nvPr>
            <p:ph idx="1"/>
          </p:nvPr>
        </p:nvSpPr>
        <p:spPr>
          <a:xfrm>
            <a:off x="506776" y="1471961"/>
            <a:ext cx="11157399" cy="5386039"/>
          </a:xfrm>
        </p:spPr>
        <p:txBody>
          <a:bodyPr>
            <a:normAutofit fontScale="85000" lnSpcReduction="20000"/>
          </a:bodyPr>
          <a:lstStyle/>
          <a:p>
            <a:r>
              <a:rPr lang="en-GB" sz="3200" dirty="0" smtClean="0">
                <a:latin typeface="Arial" panose="020B0604020202020204" pitchFamily="34" charset="0"/>
                <a:cs typeface="Arial" panose="020B0604020202020204" pitchFamily="34" charset="0"/>
              </a:rPr>
              <a:t>Prosperous, industrious, Universal literacy…’dame schools’ for girls</a:t>
            </a:r>
          </a:p>
          <a:p>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Founding of first schools and colleges (Harvard  1635)</a:t>
            </a:r>
          </a:p>
          <a:p>
            <a:endParaRPr lang="en-GB" sz="3200" dirty="0" smtClean="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Orderly, single men adopted into homes, late marriages, zero illegitimacy, no crime, compulsory church attendance and absence of privacy</a:t>
            </a:r>
          </a:p>
          <a:p>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“Democracy” only for “Covenanted” church members only </a:t>
            </a:r>
          </a:p>
          <a:p>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Devil real and about deviations proof of his power and threat to the rule of the Godly and must be crushed</a:t>
            </a:r>
          </a:p>
          <a:p>
            <a:endParaRPr lang="en-GB" dirty="0"/>
          </a:p>
          <a:p>
            <a:endParaRPr lang="en-GB" dirty="0" smtClean="0"/>
          </a:p>
          <a:p>
            <a:endParaRPr lang="en-GB" dirty="0"/>
          </a:p>
          <a:p>
            <a:endParaRPr lang="en-GB" dirty="0"/>
          </a:p>
        </p:txBody>
      </p:sp>
      <p:sp>
        <p:nvSpPr>
          <p:cNvPr id="4" name="TextBox 3"/>
          <p:cNvSpPr txBox="1"/>
          <p:nvPr/>
        </p:nvSpPr>
        <p:spPr>
          <a:xfrm>
            <a:off x="9824224" y="669073"/>
            <a:ext cx="441146" cy="369332"/>
          </a:xfrm>
          <a:prstGeom prst="rect">
            <a:avLst/>
          </a:prstGeom>
          <a:noFill/>
        </p:spPr>
        <p:txBody>
          <a:bodyPr wrap="none" rtlCol="0">
            <a:spAutoFit/>
          </a:bodyPr>
          <a:lstStyle/>
          <a:p>
            <a:r>
              <a:rPr lang="en-GB" dirty="0" smtClean="0"/>
              <a:t>43</a:t>
            </a:r>
            <a:endParaRPr lang="en-GB" dirty="0"/>
          </a:p>
        </p:txBody>
      </p:sp>
    </p:spTree>
    <p:extLst>
      <p:ext uri="{BB962C8B-B14F-4D97-AF65-F5344CB8AC3E}">
        <p14:creationId xmlns:p14="http://schemas.microsoft.com/office/powerpoint/2010/main" val="1290006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Anne Hutchinson Trial 1638</a:t>
            </a:r>
            <a:endParaRPr lang="en-GB" dirty="0"/>
          </a:p>
        </p:txBody>
      </p:sp>
      <p:pic>
        <p:nvPicPr>
          <p:cNvPr id="205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881" y="1441866"/>
            <a:ext cx="7571680" cy="52377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381785" y="434898"/>
            <a:ext cx="441146" cy="369332"/>
          </a:xfrm>
          <a:prstGeom prst="rect">
            <a:avLst/>
          </a:prstGeom>
          <a:noFill/>
        </p:spPr>
        <p:txBody>
          <a:bodyPr wrap="none" rtlCol="0">
            <a:spAutoFit/>
          </a:bodyPr>
          <a:lstStyle/>
          <a:p>
            <a:r>
              <a:rPr lang="en-GB" dirty="0" smtClean="0"/>
              <a:t>44</a:t>
            </a:r>
            <a:endParaRPr lang="en-GB" dirty="0"/>
          </a:p>
        </p:txBody>
      </p:sp>
    </p:spTree>
    <p:extLst>
      <p:ext uri="{BB962C8B-B14F-4D97-AF65-F5344CB8AC3E}">
        <p14:creationId xmlns:p14="http://schemas.microsoft.com/office/powerpoint/2010/main" val="205211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204" y="154803"/>
            <a:ext cx="8911687" cy="733471"/>
          </a:xfrm>
        </p:spPr>
        <p:txBody>
          <a:bodyPr/>
          <a:lstStyle/>
          <a:p>
            <a:pPr algn="ctr"/>
            <a:r>
              <a:rPr lang="en-GB" dirty="0" smtClean="0"/>
              <a:t>Jamestown Virginia</a:t>
            </a:r>
            <a:endParaRPr lang="en-GB" dirty="0"/>
          </a:p>
        </p:txBody>
      </p:sp>
      <p:sp>
        <p:nvSpPr>
          <p:cNvPr id="3" name="Content Placeholder 2"/>
          <p:cNvSpPr>
            <a:spLocks noGrp="1"/>
          </p:cNvSpPr>
          <p:nvPr>
            <p:ph idx="1"/>
          </p:nvPr>
        </p:nvSpPr>
        <p:spPr>
          <a:xfrm>
            <a:off x="1619794" y="927462"/>
            <a:ext cx="9267098" cy="5930537"/>
          </a:xfrm>
        </p:spPr>
        <p:txBody>
          <a:bodyPr>
            <a:normAutofit fontScale="85000" lnSpcReduction="20000"/>
          </a:bodyPr>
          <a:lstStyle/>
          <a:p>
            <a:r>
              <a:rPr lang="en-GB" sz="2800" dirty="0" smtClean="0"/>
              <a:t>1606 King James 1 grants charter to Virginia Company of London </a:t>
            </a:r>
          </a:p>
          <a:p>
            <a:endParaRPr lang="en-GB" sz="2800" dirty="0"/>
          </a:p>
          <a:p>
            <a:r>
              <a:rPr lang="en-GB" sz="2800" dirty="0" smtClean="0"/>
              <a:t>‘Virginia’ anywhere north of Spanish colonies</a:t>
            </a:r>
          </a:p>
          <a:p>
            <a:endParaRPr lang="en-GB" sz="2800" dirty="0"/>
          </a:p>
          <a:p>
            <a:r>
              <a:rPr lang="en-GB" sz="2800" dirty="0" smtClean="0"/>
              <a:t>Remit:  Profit for Virginia company…preferably gold but anything will do…</a:t>
            </a:r>
          </a:p>
          <a:p>
            <a:endParaRPr lang="en-GB" sz="2800" dirty="0"/>
          </a:p>
          <a:p>
            <a:r>
              <a:rPr lang="en-GB" sz="2800" dirty="0" smtClean="0"/>
              <a:t>Captain Newport and 3 ships with 105 colonists leave for America…all men and ‘Adventurers’</a:t>
            </a:r>
          </a:p>
          <a:p>
            <a:endParaRPr lang="en-GB" sz="2800" dirty="0"/>
          </a:p>
          <a:p>
            <a:r>
              <a:rPr lang="en-GB" sz="2800" dirty="0" smtClean="0"/>
              <a:t>Captain Smith’s mutiny…the sealed orders</a:t>
            </a:r>
          </a:p>
          <a:p>
            <a:endParaRPr lang="en-GB" sz="2800" dirty="0" smtClean="0"/>
          </a:p>
          <a:p>
            <a:r>
              <a:rPr lang="en-GB" sz="2800" dirty="0" smtClean="0"/>
              <a:t>Arrive at Virginia May 1607</a:t>
            </a:r>
          </a:p>
          <a:p>
            <a:endParaRPr lang="en-GB" sz="2800" dirty="0"/>
          </a:p>
          <a:p>
            <a:endParaRPr lang="en-GB" sz="2800" dirty="0"/>
          </a:p>
          <a:p>
            <a:pPr marL="0" indent="0">
              <a:buNone/>
            </a:pPr>
            <a:endParaRPr lang="en-GB" sz="2800" dirty="0"/>
          </a:p>
          <a:p>
            <a:endParaRPr lang="en-GB" dirty="0"/>
          </a:p>
        </p:txBody>
      </p:sp>
      <p:sp>
        <p:nvSpPr>
          <p:cNvPr id="4" name="TextBox 3"/>
          <p:cNvSpPr txBox="1"/>
          <p:nvPr/>
        </p:nvSpPr>
        <p:spPr>
          <a:xfrm>
            <a:off x="11103429" y="418011"/>
            <a:ext cx="312906" cy="369332"/>
          </a:xfrm>
          <a:prstGeom prst="rect">
            <a:avLst/>
          </a:prstGeom>
          <a:noFill/>
        </p:spPr>
        <p:txBody>
          <a:bodyPr wrap="none" rtlCol="0">
            <a:spAutoFit/>
          </a:bodyPr>
          <a:lstStyle/>
          <a:p>
            <a:r>
              <a:rPr lang="en-GB" dirty="0" smtClean="0"/>
              <a:t>3</a:t>
            </a:r>
            <a:endParaRPr lang="en-GB" dirty="0"/>
          </a:p>
        </p:txBody>
      </p:sp>
    </p:spTree>
    <p:extLst>
      <p:ext uri="{BB962C8B-B14F-4D97-AF65-F5344CB8AC3E}">
        <p14:creationId xmlns:p14="http://schemas.microsoft.com/office/powerpoint/2010/main" val="17602222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John Winthrop and Anne Hutchinson</a:t>
            </a:r>
            <a:endParaRPr lang="en-GB" dirty="0"/>
          </a:p>
        </p:txBody>
      </p:sp>
      <p:sp>
        <p:nvSpPr>
          <p:cNvPr id="4" name="Rectangle 3"/>
          <p:cNvSpPr/>
          <p:nvPr/>
        </p:nvSpPr>
        <p:spPr>
          <a:xfrm>
            <a:off x="3192967" y="1380485"/>
            <a:ext cx="6096000" cy="3693319"/>
          </a:xfrm>
          <a:prstGeom prst="rect">
            <a:avLst/>
          </a:prstGeom>
        </p:spPr>
        <p:txBody>
          <a:bodyPr>
            <a:spAutoFit/>
          </a:bodyPr>
          <a:lstStyle/>
          <a:p>
            <a:r>
              <a:rPr lang="en-GB" i="1" dirty="0">
                <a:solidFill>
                  <a:srgbClr val="1A1A1A"/>
                </a:solidFill>
                <a:latin typeface="Georgia" panose="02040502050405020303" pitchFamily="18" charset="0"/>
              </a:rPr>
              <a:t>The Court…charged her with </a:t>
            </a:r>
            <a:r>
              <a:rPr lang="en-GB" i="1" dirty="0">
                <a:latin typeface="Georgia" panose="02040502050405020303" pitchFamily="18" charset="0"/>
                <a:hlinkClick r:id="rId2"/>
              </a:rPr>
              <a:t>diverse</a:t>
            </a:r>
            <a:r>
              <a:rPr lang="en-GB" i="1" dirty="0">
                <a:solidFill>
                  <a:srgbClr val="1A1A1A"/>
                </a:solidFill>
                <a:latin typeface="Georgia" panose="02040502050405020303" pitchFamily="18" charset="0"/>
              </a:rPr>
              <a:t> matters, as her keeping two public lectures every week in her house…and for reproaching most of the ministers (viz., all except Mr. Cotton) for not preaching a </a:t>
            </a:r>
            <a:r>
              <a:rPr lang="en-GB" i="1" dirty="0">
                <a:latin typeface="Georgia" panose="02040502050405020303" pitchFamily="18" charset="0"/>
                <a:hlinkClick r:id="rId3"/>
              </a:rPr>
              <a:t>covenant</a:t>
            </a:r>
            <a:r>
              <a:rPr lang="en-GB" i="1" dirty="0">
                <a:solidFill>
                  <a:srgbClr val="1A1A1A"/>
                </a:solidFill>
                <a:latin typeface="Georgia" panose="02040502050405020303" pitchFamily="18" charset="0"/>
              </a:rPr>
              <a:t> of free grace, and that they had not the seal of the Spirit, nor were able ministers of the New Testament; which were clearly proved against her….And, after many speeches to and fro, at last she…vented her revelations; among which…that she had it revealed to her that she should come into </a:t>
            </a:r>
            <a:r>
              <a:rPr lang="en-GB" i="1" u="sng" dirty="0">
                <a:latin typeface="Georgia" panose="02040502050405020303" pitchFamily="18" charset="0"/>
                <a:hlinkClick r:id="rId4"/>
              </a:rPr>
              <a:t>New England</a:t>
            </a:r>
            <a:r>
              <a:rPr lang="en-GB" i="1" dirty="0">
                <a:solidFill>
                  <a:srgbClr val="1A1A1A"/>
                </a:solidFill>
                <a:latin typeface="Georgia" panose="02040502050405020303" pitchFamily="18" charset="0"/>
              </a:rPr>
              <a:t>, and should here be persecuted [presented], and that God would ruin us and our </a:t>
            </a:r>
            <a:r>
              <a:rPr lang="en-GB" i="1" dirty="0">
                <a:latin typeface="Georgia" panose="02040502050405020303" pitchFamily="18" charset="0"/>
                <a:hlinkClick r:id="rId5"/>
              </a:rPr>
              <a:t>posterity</a:t>
            </a:r>
            <a:r>
              <a:rPr lang="en-GB" i="1" dirty="0">
                <a:solidFill>
                  <a:srgbClr val="1A1A1A"/>
                </a:solidFill>
                <a:latin typeface="Georgia" panose="02040502050405020303" pitchFamily="18" charset="0"/>
              </a:rPr>
              <a:t>, and the whole state, for the same. So the Court proceeded and banished her.</a:t>
            </a:r>
            <a:endParaRPr lang="en-GB" dirty="0"/>
          </a:p>
        </p:txBody>
      </p:sp>
      <p:sp>
        <p:nvSpPr>
          <p:cNvPr id="5" name="TextBox 4"/>
          <p:cNvSpPr txBox="1"/>
          <p:nvPr/>
        </p:nvSpPr>
        <p:spPr>
          <a:xfrm>
            <a:off x="2129883" y="5631366"/>
            <a:ext cx="8631044" cy="646331"/>
          </a:xfrm>
          <a:prstGeom prst="rect">
            <a:avLst/>
          </a:prstGeom>
          <a:noFill/>
        </p:spPr>
        <p:txBody>
          <a:bodyPr wrap="square" rtlCol="0">
            <a:spAutoFit/>
          </a:bodyPr>
          <a:lstStyle/>
          <a:p>
            <a:r>
              <a:rPr lang="en-GB" dirty="0" smtClean="0"/>
              <a:t>Anne and husband move to live in woods. has miscarriage and she and husband killed by Indians …..John Winthrop sees this as God’s verdict</a:t>
            </a:r>
            <a:endParaRPr lang="en-GB" dirty="0"/>
          </a:p>
        </p:txBody>
      </p:sp>
      <p:sp>
        <p:nvSpPr>
          <p:cNvPr id="6" name="TextBox 5"/>
          <p:cNvSpPr txBox="1"/>
          <p:nvPr/>
        </p:nvSpPr>
        <p:spPr>
          <a:xfrm>
            <a:off x="11117766" y="445120"/>
            <a:ext cx="441146" cy="369332"/>
          </a:xfrm>
          <a:prstGeom prst="rect">
            <a:avLst/>
          </a:prstGeom>
          <a:noFill/>
        </p:spPr>
        <p:txBody>
          <a:bodyPr wrap="none" rtlCol="0">
            <a:spAutoFit/>
          </a:bodyPr>
          <a:lstStyle/>
          <a:p>
            <a:r>
              <a:rPr lang="en-GB" dirty="0" smtClean="0"/>
              <a:t>50</a:t>
            </a:r>
            <a:endParaRPr lang="en-GB" dirty="0"/>
          </a:p>
        </p:txBody>
      </p:sp>
    </p:spTree>
    <p:extLst>
      <p:ext uri="{BB962C8B-B14F-4D97-AF65-F5344CB8AC3E}">
        <p14:creationId xmlns:p14="http://schemas.microsoft.com/office/powerpoint/2010/main" val="420724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New England Colony 1630’s -1660’s</a:t>
            </a:r>
            <a:endParaRPr lang="en-GB" dirty="0"/>
          </a:p>
        </p:txBody>
      </p:sp>
      <p:sp>
        <p:nvSpPr>
          <p:cNvPr id="3" name="Content Placeholder 2"/>
          <p:cNvSpPr>
            <a:spLocks noGrp="1"/>
          </p:cNvSpPr>
          <p:nvPr>
            <p:ph idx="1"/>
          </p:nvPr>
        </p:nvSpPr>
        <p:spPr>
          <a:xfrm>
            <a:off x="1485900" y="1473200"/>
            <a:ext cx="11544300" cy="2895600"/>
          </a:xfrm>
        </p:spPr>
        <p:txBody>
          <a:bodyPr>
            <a:noAutofit/>
          </a:bodyPr>
          <a:lstStyle/>
          <a:p>
            <a:r>
              <a:rPr lang="en-GB" sz="2400" dirty="0" smtClean="0">
                <a:latin typeface="Arial" panose="020B0604020202020204" pitchFamily="34" charset="0"/>
                <a:cs typeface="Arial" panose="020B0604020202020204" pitchFamily="34" charset="0"/>
              </a:rPr>
              <a:t>Pequot War 1635.., ‘indispensable’ Indians ‘expendable’</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Prosperity: lumber, glassware, fishing, and trade, Harvard founded 1635</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Dissenter settlements …Rhode Island, Connecticut, New Jersey</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‘Independent Province’ (1642-1660) till royal authority re-imposed</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Absorbs Dutch colonies, New York, 65,000 settlers by 1670, thriving and spreading west</a:t>
            </a:r>
            <a:endParaRPr lang="en-GB" sz="2400" dirty="0">
              <a:latin typeface="Arial" panose="020B0604020202020204" pitchFamily="34" charset="0"/>
              <a:cs typeface="Arial" panose="020B0604020202020204" pitchFamily="34" charset="0"/>
            </a:endParaRPr>
          </a:p>
        </p:txBody>
      </p:sp>
      <p:sp>
        <p:nvSpPr>
          <p:cNvPr id="4" name="TextBox 3"/>
          <p:cNvSpPr txBox="1"/>
          <p:nvPr/>
        </p:nvSpPr>
        <p:spPr>
          <a:xfrm>
            <a:off x="10950498" y="468351"/>
            <a:ext cx="441146" cy="369332"/>
          </a:xfrm>
          <a:prstGeom prst="rect">
            <a:avLst/>
          </a:prstGeom>
          <a:noFill/>
        </p:spPr>
        <p:txBody>
          <a:bodyPr wrap="none" rtlCol="0">
            <a:spAutoFit/>
          </a:bodyPr>
          <a:lstStyle/>
          <a:p>
            <a:r>
              <a:rPr lang="en-GB" dirty="0" smtClean="0"/>
              <a:t>45</a:t>
            </a:r>
            <a:endParaRPr lang="en-GB" dirty="0"/>
          </a:p>
        </p:txBody>
      </p:sp>
    </p:spTree>
    <p:extLst>
      <p:ext uri="{BB962C8B-B14F-4D97-AF65-F5344CB8AC3E}">
        <p14:creationId xmlns:p14="http://schemas.microsoft.com/office/powerpoint/2010/main" val="363558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666" y="3066227"/>
            <a:ext cx="8911687" cy="1280890"/>
          </a:xfrm>
        </p:spPr>
        <p:txBody>
          <a:bodyPr/>
          <a:lstStyle/>
          <a:p>
            <a:pPr algn="ctr"/>
            <a:r>
              <a:rPr lang="en-GB" dirty="0" smtClean="0"/>
              <a:t>Intermission</a:t>
            </a:r>
            <a:endParaRPr lang="en-GB" dirty="0"/>
          </a:p>
        </p:txBody>
      </p:sp>
    </p:spTree>
    <p:extLst>
      <p:ext uri="{BB962C8B-B14F-4D97-AF65-F5344CB8AC3E}">
        <p14:creationId xmlns:p14="http://schemas.microsoft.com/office/powerpoint/2010/main" val="5809374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Pennsylvania Exception</a:t>
            </a:r>
            <a:endParaRPr lang="en-GB" dirty="0"/>
          </a:p>
        </p:txBody>
      </p:sp>
      <p:sp>
        <p:nvSpPr>
          <p:cNvPr id="3" name="Content Placeholder 2"/>
          <p:cNvSpPr>
            <a:spLocks noGrp="1"/>
          </p:cNvSpPr>
          <p:nvPr>
            <p:ph idx="1"/>
          </p:nvPr>
        </p:nvSpPr>
        <p:spPr>
          <a:xfrm>
            <a:off x="2453640" y="1905000"/>
            <a:ext cx="7741920" cy="4384405"/>
          </a:xfrm>
        </p:spPr>
        <p:txBody>
          <a:bodyPr>
            <a:noAutofit/>
          </a:bodyPr>
          <a:lstStyle/>
          <a:p>
            <a:r>
              <a:rPr lang="en-GB" sz="2800" dirty="0" smtClean="0"/>
              <a:t>About Quakers</a:t>
            </a:r>
          </a:p>
          <a:p>
            <a:endParaRPr lang="en-GB" sz="2800" dirty="0"/>
          </a:p>
          <a:p>
            <a:pPr marL="457200" lvl="1" indent="0">
              <a:buNone/>
            </a:pPr>
            <a:endParaRPr lang="en-GB" sz="2800" dirty="0" smtClean="0"/>
          </a:p>
          <a:p>
            <a:r>
              <a:rPr lang="en-GB" sz="2800" dirty="0" smtClean="0"/>
              <a:t>Mid Atlantic (Pennsylvania/ Delaware)</a:t>
            </a:r>
          </a:p>
          <a:p>
            <a:pPr lvl="1"/>
            <a:endParaRPr lang="en-GB" sz="2800" dirty="0" smtClean="0"/>
          </a:p>
          <a:p>
            <a:pPr lvl="1"/>
            <a:endParaRPr lang="en-GB" sz="2800" dirty="0" smtClean="0"/>
          </a:p>
          <a:p>
            <a:r>
              <a:rPr lang="en-GB" sz="2800" dirty="0" smtClean="0"/>
              <a:t>Pennsylvania colony &amp; the long peace</a:t>
            </a:r>
          </a:p>
          <a:p>
            <a:endParaRPr lang="en-GB" sz="2800" dirty="0" smtClean="0"/>
          </a:p>
        </p:txBody>
      </p:sp>
      <p:sp>
        <p:nvSpPr>
          <p:cNvPr id="4" name="TextBox 3"/>
          <p:cNvSpPr txBox="1"/>
          <p:nvPr/>
        </p:nvSpPr>
        <p:spPr>
          <a:xfrm>
            <a:off x="11303000" y="812800"/>
            <a:ext cx="441146" cy="369332"/>
          </a:xfrm>
          <a:prstGeom prst="rect">
            <a:avLst/>
          </a:prstGeom>
          <a:noFill/>
        </p:spPr>
        <p:txBody>
          <a:bodyPr wrap="none" rtlCol="0">
            <a:spAutoFit/>
          </a:bodyPr>
          <a:lstStyle/>
          <a:p>
            <a:r>
              <a:rPr lang="en-GB" dirty="0" smtClean="0"/>
              <a:t>46</a:t>
            </a:r>
            <a:endParaRPr lang="en-GB" dirty="0"/>
          </a:p>
        </p:txBody>
      </p:sp>
    </p:spTree>
    <p:extLst>
      <p:ext uri="{BB962C8B-B14F-4D97-AF65-F5344CB8AC3E}">
        <p14:creationId xmlns:p14="http://schemas.microsoft.com/office/powerpoint/2010/main" val="5236766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Emergence of Quakers</a:t>
            </a:r>
            <a:endParaRPr lang="en-GB" dirty="0"/>
          </a:p>
        </p:txBody>
      </p:sp>
      <p:sp>
        <p:nvSpPr>
          <p:cNvPr id="3" name="Content Placeholder 2"/>
          <p:cNvSpPr>
            <a:spLocks noGrp="1"/>
          </p:cNvSpPr>
          <p:nvPr>
            <p:ph idx="1"/>
          </p:nvPr>
        </p:nvSpPr>
        <p:spPr>
          <a:xfrm>
            <a:off x="1797476" y="1553378"/>
            <a:ext cx="8915400" cy="5304621"/>
          </a:xfrm>
        </p:spPr>
        <p:txBody>
          <a:bodyPr>
            <a:normAutofit/>
          </a:bodyPr>
          <a:lstStyle/>
          <a:p>
            <a:r>
              <a:rPr lang="en-GB" dirty="0" smtClean="0"/>
              <a:t>Origins in England 1640’s..George Fox</a:t>
            </a:r>
          </a:p>
          <a:p>
            <a:endParaRPr lang="en-GB" dirty="0"/>
          </a:p>
          <a:p>
            <a:r>
              <a:rPr lang="en-GB" dirty="0" smtClean="0"/>
              <a:t>“Inner Light” in everyone and all can be saved</a:t>
            </a:r>
          </a:p>
          <a:p>
            <a:endParaRPr lang="en-GB" dirty="0"/>
          </a:p>
          <a:p>
            <a:r>
              <a:rPr lang="en-GB" dirty="0" smtClean="0"/>
              <a:t>No sermons, ritual, belief in silent prepare and </a:t>
            </a:r>
          </a:p>
          <a:p>
            <a:endParaRPr lang="en-GB" dirty="0"/>
          </a:p>
          <a:p>
            <a:r>
              <a:rPr lang="en-GB" dirty="0" smtClean="0"/>
              <a:t>Bible a guide to be studied but not only source </a:t>
            </a:r>
          </a:p>
          <a:p>
            <a:endParaRPr lang="en-GB" dirty="0"/>
          </a:p>
          <a:p>
            <a:r>
              <a:rPr lang="en-GB" dirty="0" smtClean="0"/>
              <a:t>Non violence and toleration</a:t>
            </a:r>
          </a:p>
          <a:p>
            <a:endParaRPr lang="en-GB" dirty="0"/>
          </a:p>
          <a:p>
            <a:r>
              <a:rPr lang="en-GB" dirty="0" smtClean="0"/>
              <a:t> Puritan response…threat to order and safety of community</a:t>
            </a:r>
          </a:p>
          <a:p>
            <a:pPr lvl="1"/>
            <a:r>
              <a:rPr lang="en-GB" dirty="0" smtClean="0"/>
              <a:t>Caning</a:t>
            </a:r>
          </a:p>
          <a:p>
            <a:pPr lvl="1"/>
            <a:r>
              <a:rPr lang="en-GB" dirty="0" smtClean="0"/>
              <a:t>Banishment or execution…Mary Dyer case</a:t>
            </a:r>
            <a:endParaRPr lang="en-GB" dirty="0"/>
          </a:p>
        </p:txBody>
      </p:sp>
      <p:sp>
        <p:nvSpPr>
          <p:cNvPr id="4" name="TextBox 3"/>
          <p:cNvSpPr txBox="1"/>
          <p:nvPr/>
        </p:nvSpPr>
        <p:spPr>
          <a:xfrm>
            <a:off x="11084312" y="546410"/>
            <a:ext cx="441146" cy="369332"/>
          </a:xfrm>
          <a:prstGeom prst="rect">
            <a:avLst/>
          </a:prstGeom>
          <a:noFill/>
        </p:spPr>
        <p:txBody>
          <a:bodyPr wrap="none" rtlCol="0">
            <a:spAutoFit/>
          </a:bodyPr>
          <a:lstStyle/>
          <a:p>
            <a:r>
              <a:rPr lang="en-GB" dirty="0" smtClean="0"/>
              <a:t>47</a:t>
            </a:r>
            <a:endParaRPr lang="en-GB" dirty="0"/>
          </a:p>
        </p:txBody>
      </p:sp>
    </p:spTree>
    <p:extLst>
      <p:ext uri="{BB962C8B-B14F-4D97-AF65-F5344CB8AC3E}">
        <p14:creationId xmlns:p14="http://schemas.microsoft.com/office/powerpoint/2010/main" val="8843050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002" y="359705"/>
            <a:ext cx="9510559" cy="1280890"/>
          </a:xfrm>
        </p:spPr>
        <p:txBody>
          <a:bodyPr/>
          <a:lstStyle/>
          <a:p>
            <a:r>
              <a:rPr lang="en-GB" dirty="0" smtClean="0"/>
              <a:t>Caning of Quakers New England 1650’s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4058"/>
            <a:ext cx="12191999" cy="5513942"/>
          </a:xfrm>
          <a:prstGeom prst="rect">
            <a:avLst/>
          </a:prstGeom>
        </p:spPr>
      </p:pic>
      <p:sp>
        <p:nvSpPr>
          <p:cNvPr id="5" name="TextBox 4"/>
          <p:cNvSpPr txBox="1"/>
          <p:nvPr/>
        </p:nvSpPr>
        <p:spPr>
          <a:xfrm>
            <a:off x="11303306" y="286439"/>
            <a:ext cx="441146" cy="369332"/>
          </a:xfrm>
          <a:prstGeom prst="rect">
            <a:avLst/>
          </a:prstGeom>
          <a:noFill/>
        </p:spPr>
        <p:txBody>
          <a:bodyPr wrap="none" rtlCol="0">
            <a:spAutoFit/>
          </a:bodyPr>
          <a:lstStyle/>
          <a:p>
            <a:r>
              <a:rPr lang="en-GB" dirty="0" smtClean="0"/>
              <a:t>48</a:t>
            </a:r>
            <a:endParaRPr lang="en-GB" dirty="0"/>
          </a:p>
        </p:txBody>
      </p:sp>
    </p:spTree>
    <p:extLst>
      <p:ext uri="{BB962C8B-B14F-4D97-AF65-F5344CB8AC3E}">
        <p14:creationId xmlns:p14="http://schemas.microsoft.com/office/powerpoint/2010/main" val="42206188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0329" y="138688"/>
            <a:ext cx="9690772" cy="1280890"/>
          </a:xfrm>
        </p:spPr>
        <p:txBody>
          <a:bodyPr/>
          <a:lstStyle/>
          <a:p>
            <a:r>
              <a:rPr lang="en-GB" dirty="0" smtClean="0"/>
              <a:t>Quaker Mary Dyer on way to gallows 1660</a:t>
            </a:r>
            <a:endParaRPr lang="en-GB" dirty="0"/>
          </a:p>
        </p:txBody>
      </p:sp>
      <p:pic>
        <p:nvPicPr>
          <p:cNvPr id="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87" y="1167787"/>
            <a:ext cx="12004713" cy="56902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430000" y="334537"/>
            <a:ext cx="441146" cy="369332"/>
          </a:xfrm>
          <a:prstGeom prst="rect">
            <a:avLst/>
          </a:prstGeom>
          <a:noFill/>
        </p:spPr>
        <p:txBody>
          <a:bodyPr wrap="none" rtlCol="0">
            <a:spAutoFit/>
          </a:bodyPr>
          <a:lstStyle/>
          <a:p>
            <a:r>
              <a:rPr lang="en-GB" dirty="0" smtClean="0"/>
              <a:t>49</a:t>
            </a:r>
            <a:endParaRPr lang="en-GB" dirty="0"/>
          </a:p>
        </p:txBody>
      </p:sp>
    </p:spTree>
    <p:extLst>
      <p:ext uri="{BB962C8B-B14F-4D97-AF65-F5344CB8AC3E}">
        <p14:creationId xmlns:p14="http://schemas.microsoft.com/office/powerpoint/2010/main" val="24832805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6481" y="251577"/>
            <a:ext cx="8911687" cy="1280890"/>
          </a:xfrm>
        </p:spPr>
        <p:txBody>
          <a:bodyPr/>
          <a:lstStyle/>
          <a:p>
            <a:r>
              <a:rPr lang="en-GB" dirty="0" smtClean="0"/>
              <a:t>Young William Penn</a:t>
            </a:r>
            <a:endParaRPr lang="en-GB" dirty="0"/>
          </a:p>
        </p:txBody>
      </p:sp>
      <p:pic>
        <p:nvPicPr>
          <p:cNvPr id="4" name="Picture 10" descr="https://upload.wikimedia.org/wikipedia/commons/4/48/William_Penn_at_22_16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0073" y="1092662"/>
            <a:ext cx="4832985" cy="57653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264900" y="520700"/>
            <a:ext cx="441146" cy="369332"/>
          </a:xfrm>
          <a:prstGeom prst="rect">
            <a:avLst/>
          </a:prstGeom>
          <a:noFill/>
        </p:spPr>
        <p:txBody>
          <a:bodyPr wrap="none" rtlCol="0">
            <a:spAutoFit/>
          </a:bodyPr>
          <a:lstStyle/>
          <a:p>
            <a:r>
              <a:rPr lang="en-GB" dirty="0" smtClean="0"/>
              <a:t>51</a:t>
            </a:r>
            <a:endParaRPr lang="en-GB" dirty="0"/>
          </a:p>
        </p:txBody>
      </p:sp>
    </p:spTree>
    <p:extLst>
      <p:ext uri="{BB962C8B-B14F-4D97-AF65-F5344CB8AC3E}">
        <p14:creationId xmlns:p14="http://schemas.microsoft.com/office/powerpoint/2010/main" val="225567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2614" y="420910"/>
            <a:ext cx="8911687" cy="1280890"/>
          </a:xfrm>
        </p:spPr>
        <p:txBody>
          <a:bodyPr/>
          <a:lstStyle/>
          <a:p>
            <a:pPr algn="ctr"/>
            <a:r>
              <a:rPr lang="en-GB" dirty="0" smtClean="0"/>
              <a:t>Pennsylvania</a:t>
            </a:r>
            <a:endParaRPr lang="en-GB" dirty="0"/>
          </a:p>
        </p:txBody>
      </p:sp>
      <p:pic>
        <p:nvPicPr>
          <p:cNvPr id="4" name="Picture 2" descr="https://i.pinimg.com/564x/72/23/12/7223120eb900c61c6066c40582d577b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5734" y="1244600"/>
            <a:ext cx="10859910" cy="53368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80700" y="520700"/>
            <a:ext cx="441146" cy="369332"/>
          </a:xfrm>
          <a:prstGeom prst="rect">
            <a:avLst/>
          </a:prstGeom>
          <a:noFill/>
        </p:spPr>
        <p:txBody>
          <a:bodyPr wrap="none" rtlCol="0">
            <a:spAutoFit/>
          </a:bodyPr>
          <a:lstStyle/>
          <a:p>
            <a:r>
              <a:rPr lang="en-GB" dirty="0" smtClean="0"/>
              <a:t>52</a:t>
            </a:r>
            <a:endParaRPr lang="en-GB" dirty="0"/>
          </a:p>
        </p:txBody>
      </p:sp>
    </p:spTree>
    <p:extLst>
      <p:ext uri="{BB962C8B-B14F-4D97-AF65-F5344CB8AC3E}">
        <p14:creationId xmlns:p14="http://schemas.microsoft.com/office/powerpoint/2010/main" val="408139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968" y="0"/>
            <a:ext cx="10145194" cy="1280890"/>
          </a:xfrm>
        </p:spPr>
        <p:txBody>
          <a:bodyPr>
            <a:normAutofit fontScale="90000"/>
          </a:bodyPr>
          <a:lstStyle/>
          <a:p>
            <a:pPr algn="ctr"/>
            <a:r>
              <a:rPr lang="en-GB" dirty="0" smtClean="0"/>
              <a:t>Making the deal </a:t>
            </a:r>
            <a:r>
              <a:rPr lang="en-GB" dirty="0" smtClean="0"/>
              <a:t>1680: King Charles exchanges debt to William Penn’s father for what will become Pennsylvania (named after William’s father</a:t>
            </a:r>
            <a:endParaRPr lang="en-GB" dirty="0"/>
          </a:p>
        </p:txBody>
      </p:sp>
      <p:pic>
        <p:nvPicPr>
          <p:cNvPr id="1028" name="Picture 4"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89" y="1656677"/>
            <a:ext cx="11710811" cy="520132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2" descr="https://american-history.net/wp-content/uploads/2019/09/The-Landing-of-William-Penn-Colonies-Pennsyvania-Colony.jpg?ezimgfmt=rs:600x419/rscb1/ng:webp/ngcb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p:cNvSpPr txBox="1"/>
          <p:nvPr/>
        </p:nvSpPr>
        <p:spPr>
          <a:xfrm>
            <a:off x="10922000" y="584200"/>
            <a:ext cx="441146" cy="369332"/>
          </a:xfrm>
          <a:prstGeom prst="rect">
            <a:avLst/>
          </a:prstGeom>
          <a:noFill/>
        </p:spPr>
        <p:txBody>
          <a:bodyPr wrap="none" rtlCol="0">
            <a:spAutoFit/>
          </a:bodyPr>
          <a:lstStyle/>
          <a:p>
            <a:r>
              <a:rPr lang="en-GB" dirty="0" smtClean="0"/>
              <a:t>53</a:t>
            </a:r>
            <a:endParaRPr lang="en-GB" dirty="0"/>
          </a:p>
        </p:txBody>
      </p:sp>
    </p:spTree>
    <p:extLst>
      <p:ext uri="{BB962C8B-B14F-4D97-AF65-F5344CB8AC3E}">
        <p14:creationId xmlns:p14="http://schemas.microsoft.com/office/powerpoint/2010/main" val="120116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792" y="0"/>
            <a:ext cx="8911687" cy="1280890"/>
          </a:xfrm>
        </p:spPr>
        <p:txBody>
          <a:bodyPr/>
          <a:lstStyle/>
          <a:p>
            <a:pPr algn="ctr"/>
            <a:r>
              <a:rPr lang="en-GB" dirty="0" smtClean="0"/>
              <a:t>Jamestown</a:t>
            </a:r>
            <a:endParaRPr lang="en-GB" dirty="0"/>
          </a:p>
        </p:txBody>
      </p:sp>
      <p:pic>
        <p:nvPicPr>
          <p:cNvPr id="4" name="Picture 2" descr="Location in eastern Virgi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34" y="1004711"/>
            <a:ext cx="11616266" cy="5638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946674" y="431074"/>
            <a:ext cx="312906" cy="369332"/>
          </a:xfrm>
          <a:prstGeom prst="rect">
            <a:avLst/>
          </a:prstGeom>
          <a:noFill/>
        </p:spPr>
        <p:txBody>
          <a:bodyPr wrap="none" rtlCol="0">
            <a:spAutoFit/>
          </a:bodyPr>
          <a:lstStyle/>
          <a:p>
            <a:r>
              <a:rPr lang="en-GB" dirty="0" smtClean="0"/>
              <a:t>4</a:t>
            </a:r>
            <a:endParaRPr lang="en-GB" dirty="0"/>
          </a:p>
        </p:txBody>
      </p:sp>
    </p:spTree>
    <p:extLst>
      <p:ext uri="{BB962C8B-B14F-4D97-AF65-F5344CB8AC3E}">
        <p14:creationId xmlns:p14="http://schemas.microsoft.com/office/powerpoint/2010/main" val="419120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6725" y="408210"/>
            <a:ext cx="8911687" cy="1280890"/>
          </a:xfrm>
        </p:spPr>
        <p:txBody>
          <a:bodyPr/>
          <a:lstStyle/>
          <a:p>
            <a:r>
              <a:rPr lang="en-GB" dirty="0" smtClean="0"/>
              <a:t>Charles bidding Quakers farewell 1682</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 y="1295400"/>
            <a:ext cx="11925300" cy="5562600"/>
          </a:xfrm>
        </p:spPr>
      </p:pic>
      <p:sp>
        <p:nvSpPr>
          <p:cNvPr id="5" name="TextBox 4"/>
          <p:cNvSpPr txBox="1"/>
          <p:nvPr/>
        </p:nvSpPr>
        <p:spPr>
          <a:xfrm>
            <a:off x="11595100" y="330200"/>
            <a:ext cx="441146" cy="369332"/>
          </a:xfrm>
          <a:prstGeom prst="rect">
            <a:avLst/>
          </a:prstGeom>
          <a:noFill/>
        </p:spPr>
        <p:txBody>
          <a:bodyPr wrap="none" rtlCol="0">
            <a:spAutoFit/>
          </a:bodyPr>
          <a:lstStyle/>
          <a:p>
            <a:r>
              <a:rPr lang="en-GB" dirty="0" smtClean="0"/>
              <a:t>54</a:t>
            </a:r>
            <a:endParaRPr lang="en-GB" dirty="0"/>
          </a:p>
        </p:txBody>
      </p:sp>
    </p:spTree>
    <p:extLst>
      <p:ext uri="{BB962C8B-B14F-4D97-AF65-F5344CB8AC3E}">
        <p14:creationId xmlns:p14="http://schemas.microsoft.com/office/powerpoint/2010/main" val="1802473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2480" y="210042"/>
            <a:ext cx="8911687" cy="1280890"/>
          </a:xfrm>
        </p:spPr>
        <p:txBody>
          <a:bodyPr/>
          <a:lstStyle/>
          <a:p>
            <a:pPr algn="ctr"/>
            <a:r>
              <a:rPr lang="en-GB" dirty="0" smtClean="0"/>
              <a:t>Penn’s Vision</a:t>
            </a:r>
            <a:endParaRPr lang="en-GB" dirty="0"/>
          </a:p>
        </p:txBody>
      </p:sp>
      <p:sp>
        <p:nvSpPr>
          <p:cNvPr id="3" name="Content Placeholder 2"/>
          <p:cNvSpPr>
            <a:spLocks noGrp="1"/>
          </p:cNvSpPr>
          <p:nvPr>
            <p:ph idx="1"/>
          </p:nvPr>
        </p:nvSpPr>
        <p:spPr>
          <a:xfrm>
            <a:off x="345057" y="1345721"/>
            <a:ext cx="11846943" cy="5512279"/>
          </a:xfrm>
        </p:spPr>
        <p:txBody>
          <a:bodyPr>
            <a:normAutofit/>
          </a:bodyPr>
          <a:lstStyle/>
          <a:p>
            <a:r>
              <a:rPr lang="en-GB" sz="3200" dirty="0" smtClean="0">
                <a:latin typeface="Arial" panose="020B0604020202020204" pitchFamily="34" charset="0"/>
                <a:cs typeface="Arial" panose="020B0604020202020204" pitchFamily="34" charset="0"/>
              </a:rPr>
              <a:t>‘Authoritarian liberal’, toleration, </a:t>
            </a:r>
            <a:r>
              <a:rPr lang="en-GB" sz="3200" dirty="0">
                <a:latin typeface="Arial" panose="020B0604020202020204" pitchFamily="34" charset="0"/>
                <a:cs typeface="Arial" panose="020B0604020202020204" pitchFamily="34" charset="0"/>
              </a:rPr>
              <a:t>f</a:t>
            </a:r>
            <a:r>
              <a:rPr lang="en-GB" sz="3200" dirty="0" smtClean="0">
                <a:latin typeface="Arial" panose="020B0604020202020204" pitchFamily="34" charset="0"/>
                <a:cs typeface="Arial" panose="020B0604020202020204" pitchFamily="34" charset="0"/>
              </a:rPr>
              <a:t>air dealings with Indians</a:t>
            </a:r>
          </a:p>
          <a:p>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 Education for all, care for mentally ill, death penalty for murder and treason only</a:t>
            </a:r>
          </a:p>
          <a:p>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Rationally planned cities ( Great Fire of London and </a:t>
            </a:r>
            <a:r>
              <a:rPr lang="en-GB" sz="3200" dirty="0" err="1" smtClean="0">
                <a:latin typeface="Arial" panose="020B0604020202020204" pitchFamily="34" charset="0"/>
                <a:cs typeface="Arial" panose="020B0604020202020204" pitchFamily="34" charset="0"/>
              </a:rPr>
              <a:t>Plague,,,city</a:t>
            </a:r>
            <a:r>
              <a:rPr lang="en-GB" sz="3200" dirty="0" smtClean="0">
                <a:latin typeface="Arial" panose="020B0604020202020204" pitchFamily="34" charset="0"/>
                <a:cs typeface="Arial" panose="020B0604020202020204" pitchFamily="34" charset="0"/>
              </a:rPr>
              <a:t> of brotherly love”</a:t>
            </a:r>
          </a:p>
          <a:p>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Colonies to be united within the Empire, separation of powers</a:t>
            </a:r>
            <a:endParaRPr lang="en-GB" dirty="0"/>
          </a:p>
          <a:p>
            <a:endParaRPr lang="en-GB" dirty="0" smtClean="0"/>
          </a:p>
        </p:txBody>
      </p:sp>
      <p:sp>
        <p:nvSpPr>
          <p:cNvPr id="5" name="TextBox 4"/>
          <p:cNvSpPr txBox="1"/>
          <p:nvPr/>
        </p:nvSpPr>
        <p:spPr>
          <a:xfrm>
            <a:off x="11783683" y="707366"/>
            <a:ext cx="441146" cy="369332"/>
          </a:xfrm>
          <a:prstGeom prst="rect">
            <a:avLst/>
          </a:prstGeom>
          <a:noFill/>
        </p:spPr>
        <p:txBody>
          <a:bodyPr wrap="none" rtlCol="0">
            <a:spAutoFit/>
          </a:bodyPr>
          <a:lstStyle/>
          <a:p>
            <a:r>
              <a:rPr lang="en-GB" dirty="0" smtClean="0"/>
              <a:t>55</a:t>
            </a:r>
            <a:endParaRPr lang="en-GB" dirty="0"/>
          </a:p>
        </p:txBody>
      </p:sp>
    </p:spTree>
    <p:extLst>
      <p:ext uri="{BB962C8B-B14F-4D97-AF65-F5344CB8AC3E}">
        <p14:creationId xmlns:p14="http://schemas.microsoft.com/office/powerpoint/2010/main" val="389707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36" y="127400"/>
            <a:ext cx="8911687" cy="1280890"/>
          </a:xfrm>
        </p:spPr>
        <p:txBody>
          <a:bodyPr/>
          <a:lstStyle/>
          <a:p>
            <a:pPr algn="ctr"/>
            <a:r>
              <a:rPr lang="en-GB" dirty="0" smtClean="0"/>
              <a:t>The Treaty 1683</a:t>
            </a:r>
            <a:endParaRPr lang="en-GB" dirty="0"/>
          </a:p>
        </p:txBody>
      </p:sp>
      <p:pic>
        <p:nvPicPr>
          <p:cNvPr id="4" name="Picture 14"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900" y="1003300"/>
            <a:ext cx="11722100" cy="56119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214100" y="571500"/>
            <a:ext cx="441146" cy="369332"/>
          </a:xfrm>
          <a:prstGeom prst="rect">
            <a:avLst/>
          </a:prstGeom>
          <a:noFill/>
        </p:spPr>
        <p:txBody>
          <a:bodyPr wrap="none" rtlCol="0">
            <a:spAutoFit/>
          </a:bodyPr>
          <a:lstStyle/>
          <a:p>
            <a:r>
              <a:rPr lang="en-GB" dirty="0" smtClean="0"/>
              <a:t>56</a:t>
            </a:r>
            <a:endParaRPr lang="en-GB" dirty="0"/>
          </a:p>
        </p:txBody>
      </p:sp>
    </p:spTree>
    <p:extLst>
      <p:ext uri="{BB962C8B-B14F-4D97-AF65-F5344CB8AC3E}">
        <p14:creationId xmlns:p14="http://schemas.microsoft.com/office/powerpoint/2010/main" val="33258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7825" y="357410"/>
            <a:ext cx="8911687" cy="1280890"/>
          </a:xfrm>
        </p:spPr>
        <p:txBody>
          <a:bodyPr/>
          <a:lstStyle/>
          <a:p>
            <a:r>
              <a:rPr lang="en-GB" dirty="0" smtClean="0"/>
              <a:t>Street plan of Philadelphia 1683</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306" y="1037327"/>
            <a:ext cx="10965417" cy="5245100"/>
          </a:xfrm>
          <a:prstGeom prst="rect">
            <a:avLst/>
          </a:prstGeom>
        </p:spPr>
      </p:pic>
      <p:sp>
        <p:nvSpPr>
          <p:cNvPr id="6" name="TextBox 5"/>
          <p:cNvSpPr txBox="1"/>
          <p:nvPr/>
        </p:nvSpPr>
        <p:spPr>
          <a:xfrm>
            <a:off x="11576649" y="552091"/>
            <a:ext cx="441146" cy="369332"/>
          </a:xfrm>
          <a:prstGeom prst="rect">
            <a:avLst/>
          </a:prstGeom>
          <a:noFill/>
        </p:spPr>
        <p:txBody>
          <a:bodyPr wrap="none" rtlCol="0">
            <a:spAutoFit/>
          </a:bodyPr>
          <a:lstStyle/>
          <a:p>
            <a:r>
              <a:rPr lang="en-GB" dirty="0" smtClean="0"/>
              <a:t>57</a:t>
            </a:r>
            <a:endParaRPr lang="en-GB" dirty="0"/>
          </a:p>
        </p:txBody>
      </p:sp>
    </p:spTree>
    <p:extLst>
      <p:ext uri="{BB962C8B-B14F-4D97-AF65-F5344CB8AC3E}">
        <p14:creationId xmlns:p14="http://schemas.microsoft.com/office/powerpoint/2010/main" val="19304869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125" y="0"/>
            <a:ext cx="8911687" cy="849090"/>
          </a:xfrm>
        </p:spPr>
        <p:txBody>
          <a:bodyPr/>
          <a:lstStyle/>
          <a:p>
            <a:pPr algn="ctr"/>
            <a:r>
              <a:rPr lang="en-GB" dirty="0" smtClean="0"/>
              <a:t>Philadelphia 1702</a:t>
            </a:r>
            <a:endParaRPr lang="en-GB" dirty="0"/>
          </a:p>
        </p:txBody>
      </p:sp>
      <p:pic>
        <p:nvPicPr>
          <p:cNvPr id="1026" name="Picture 2" descr="A view of Philadelphia in 1702.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1" y="787400"/>
            <a:ext cx="11417300" cy="5651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14340" y="276045"/>
            <a:ext cx="724617" cy="369332"/>
          </a:xfrm>
          <a:prstGeom prst="rect">
            <a:avLst/>
          </a:prstGeom>
          <a:noFill/>
        </p:spPr>
        <p:txBody>
          <a:bodyPr wrap="square" rtlCol="0">
            <a:spAutoFit/>
          </a:bodyPr>
          <a:lstStyle/>
          <a:p>
            <a:r>
              <a:rPr lang="en-GB" dirty="0" smtClean="0"/>
              <a:t>58</a:t>
            </a:r>
            <a:endParaRPr lang="en-GB" dirty="0"/>
          </a:p>
        </p:txBody>
      </p:sp>
    </p:spTree>
    <p:extLst>
      <p:ext uri="{BB962C8B-B14F-4D97-AF65-F5344CB8AC3E}">
        <p14:creationId xmlns:p14="http://schemas.microsoft.com/office/powerpoint/2010/main" val="28406659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569" y="0"/>
            <a:ext cx="8911687" cy="1280890"/>
          </a:xfrm>
        </p:spPr>
        <p:txBody>
          <a:bodyPr/>
          <a:lstStyle/>
          <a:p>
            <a:pPr algn="ctr"/>
            <a:r>
              <a:rPr lang="en-GB" dirty="0" smtClean="0"/>
              <a:t>William Penn (</a:t>
            </a:r>
            <a:r>
              <a:rPr lang="en-GB" dirty="0" smtClean="0"/>
              <a:t>1644-1720</a:t>
            </a:r>
            <a:r>
              <a:rPr lang="en-GB" dirty="0" smtClean="0"/>
              <a:t>)</a:t>
            </a:r>
            <a:endParaRPr lang="en-GB" dirty="0"/>
          </a:p>
        </p:txBody>
      </p:sp>
      <p:pic>
        <p:nvPicPr>
          <p:cNvPr id="4" name="Picture 6"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998" y="458957"/>
            <a:ext cx="5559757" cy="52689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018808" y="534359"/>
            <a:ext cx="441146" cy="369332"/>
          </a:xfrm>
          <a:prstGeom prst="rect">
            <a:avLst/>
          </a:prstGeom>
          <a:noFill/>
        </p:spPr>
        <p:txBody>
          <a:bodyPr wrap="none" rtlCol="0">
            <a:spAutoFit/>
          </a:bodyPr>
          <a:lstStyle/>
          <a:p>
            <a:r>
              <a:rPr lang="en-GB" dirty="0" smtClean="0"/>
              <a:t>59</a:t>
            </a:r>
            <a:endParaRPr lang="en-GB" dirty="0"/>
          </a:p>
        </p:txBody>
      </p:sp>
      <p:sp>
        <p:nvSpPr>
          <p:cNvPr id="6" name="TextBox 5"/>
          <p:cNvSpPr txBox="1"/>
          <p:nvPr/>
        </p:nvSpPr>
        <p:spPr>
          <a:xfrm>
            <a:off x="6090249" y="1932318"/>
            <a:ext cx="5078634" cy="3046988"/>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Humourless, </a:t>
            </a:r>
            <a:r>
              <a:rPr lang="en-GB" sz="3200" dirty="0" smtClean="0">
                <a:latin typeface="Arial" panose="020B0604020202020204" pitchFamily="34" charset="0"/>
                <a:cs typeface="Arial" panose="020B0604020202020204" pitchFamily="34" charset="0"/>
              </a:rPr>
              <a:t>Slave </a:t>
            </a:r>
            <a:r>
              <a:rPr lang="en-GB" sz="3200" dirty="0" smtClean="0">
                <a:latin typeface="Arial" panose="020B0604020202020204" pitchFamily="34" charset="0"/>
                <a:cs typeface="Arial" panose="020B0604020202020204" pitchFamily="34" charset="0"/>
              </a:rPr>
              <a:t>owner, </a:t>
            </a:r>
          </a:p>
          <a:p>
            <a:r>
              <a:rPr lang="en-GB" sz="3200" dirty="0" smtClean="0">
                <a:latin typeface="Arial" panose="020B0604020202020204" pitchFamily="34" charset="0"/>
                <a:cs typeface="Arial" panose="020B0604020202020204" pitchFamily="34" charset="0"/>
              </a:rPr>
              <a:t>poor businessmen</a:t>
            </a:r>
          </a:p>
          <a:p>
            <a:r>
              <a:rPr lang="en-GB" sz="3200" dirty="0" smtClean="0">
                <a:latin typeface="Arial" panose="020B0604020202020204" pitchFamily="34" charset="0"/>
                <a:cs typeface="Arial" panose="020B0604020202020204" pitchFamily="34" charset="0"/>
              </a:rPr>
              <a:t>rescued from debtor prison</a:t>
            </a:r>
          </a:p>
          <a:p>
            <a:r>
              <a:rPr lang="en-GB" sz="3200" dirty="0" smtClean="0">
                <a:latin typeface="Arial" panose="020B0604020202020204" pitchFamily="34" charset="0"/>
                <a:cs typeface="Arial" panose="020B0604020202020204" pitchFamily="34" charset="0"/>
              </a:rPr>
              <a:t>by public </a:t>
            </a:r>
          </a:p>
          <a:p>
            <a:endParaRPr lang="en-GB" sz="3200" dirty="0" smtClean="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….dies in poverty 1720</a:t>
            </a:r>
            <a:endParaRPr lang="en-GB" sz="3200" dirty="0">
              <a:latin typeface="Arial" panose="020B0604020202020204" pitchFamily="34" charset="0"/>
              <a:cs typeface="Arial" panose="020B0604020202020204" pitchFamily="34" charset="0"/>
            </a:endParaRPr>
          </a:p>
        </p:txBody>
      </p:sp>
      <p:sp>
        <p:nvSpPr>
          <p:cNvPr id="7" name="TextBox 6"/>
          <p:cNvSpPr txBox="1"/>
          <p:nvPr/>
        </p:nvSpPr>
        <p:spPr>
          <a:xfrm>
            <a:off x="700669" y="5849115"/>
            <a:ext cx="10852030" cy="523220"/>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Pennsylvania imperfect but most diverse and tolerant of colonies</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317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947" y="2797967"/>
            <a:ext cx="8911687" cy="1280890"/>
          </a:xfrm>
        </p:spPr>
        <p:txBody>
          <a:bodyPr/>
          <a:lstStyle/>
          <a:p>
            <a:r>
              <a:rPr lang="en-GB" dirty="0" smtClean="0"/>
              <a:t>….and back in Virginia</a:t>
            </a:r>
            <a:endParaRPr lang="en-GB" dirty="0"/>
          </a:p>
        </p:txBody>
      </p:sp>
      <p:sp>
        <p:nvSpPr>
          <p:cNvPr id="4" name="TextBox 3"/>
          <p:cNvSpPr txBox="1"/>
          <p:nvPr/>
        </p:nvSpPr>
        <p:spPr>
          <a:xfrm>
            <a:off x="10185400" y="635000"/>
            <a:ext cx="441146" cy="369332"/>
          </a:xfrm>
          <a:prstGeom prst="rect">
            <a:avLst/>
          </a:prstGeom>
          <a:noFill/>
        </p:spPr>
        <p:txBody>
          <a:bodyPr wrap="none" rtlCol="0">
            <a:spAutoFit/>
          </a:bodyPr>
          <a:lstStyle/>
          <a:p>
            <a:r>
              <a:rPr lang="en-GB" dirty="0" smtClean="0"/>
              <a:t>60</a:t>
            </a:r>
            <a:endParaRPr lang="en-GB" dirty="0"/>
          </a:p>
        </p:txBody>
      </p:sp>
    </p:spTree>
    <p:extLst>
      <p:ext uri="{BB962C8B-B14F-4D97-AF65-F5344CB8AC3E}">
        <p14:creationId xmlns:p14="http://schemas.microsoft.com/office/powerpoint/2010/main" val="23369712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yscale image of a man in allonge wig, waiscoat and coat standing with hand on 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0118" y="1595886"/>
            <a:ext cx="6712330" cy="52621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3049" y="390256"/>
            <a:ext cx="10368951" cy="1200329"/>
          </a:xfrm>
          <a:prstGeom prst="rect">
            <a:avLst/>
          </a:prstGeom>
          <a:noFill/>
        </p:spPr>
        <p:txBody>
          <a:bodyPr wrap="square" rtlCol="0">
            <a:spAutoFit/>
          </a:bodyPr>
          <a:lstStyle/>
          <a:p>
            <a:pPr algn="ctr"/>
            <a:r>
              <a:rPr lang="en-GB" sz="3600" dirty="0" smtClean="0">
                <a:latin typeface="Arial" panose="020B0604020202020204" pitchFamily="34" charset="0"/>
                <a:cs typeface="Arial" panose="020B0604020202020204" pitchFamily="34" charset="0"/>
              </a:rPr>
              <a:t>William Berkley (1605-77)</a:t>
            </a:r>
          </a:p>
          <a:p>
            <a:pPr algn="ctr"/>
            <a:r>
              <a:rPr lang="en-GB" sz="3600" dirty="0" smtClean="0">
                <a:latin typeface="Arial" panose="020B0604020202020204" pitchFamily="34" charset="0"/>
                <a:cs typeface="Arial" panose="020B0604020202020204" pitchFamily="34" charset="0"/>
              </a:rPr>
              <a:t>Governor of Virginia 1660-77 </a:t>
            </a:r>
            <a:endParaRPr lang="en-GB" sz="3600" dirty="0">
              <a:latin typeface="Arial" panose="020B0604020202020204" pitchFamily="34" charset="0"/>
              <a:cs typeface="Arial" panose="020B0604020202020204" pitchFamily="34" charset="0"/>
            </a:endParaRPr>
          </a:p>
        </p:txBody>
      </p:sp>
      <p:sp>
        <p:nvSpPr>
          <p:cNvPr id="3" name="TextBox 2"/>
          <p:cNvSpPr txBox="1"/>
          <p:nvPr/>
        </p:nvSpPr>
        <p:spPr>
          <a:xfrm>
            <a:off x="10817817" y="263472"/>
            <a:ext cx="441146" cy="369332"/>
          </a:xfrm>
          <a:prstGeom prst="rect">
            <a:avLst/>
          </a:prstGeom>
          <a:noFill/>
        </p:spPr>
        <p:txBody>
          <a:bodyPr wrap="none" rtlCol="0">
            <a:spAutoFit/>
          </a:bodyPr>
          <a:lstStyle/>
          <a:p>
            <a:r>
              <a:rPr lang="en-GB" dirty="0" smtClean="0"/>
              <a:t>61</a:t>
            </a:r>
            <a:endParaRPr lang="en-GB" dirty="0"/>
          </a:p>
        </p:txBody>
      </p:sp>
    </p:spTree>
    <p:extLst>
      <p:ext uri="{BB962C8B-B14F-4D97-AF65-F5344CB8AC3E}">
        <p14:creationId xmlns:p14="http://schemas.microsoft.com/office/powerpoint/2010/main" val="77831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973" y="280489"/>
            <a:ext cx="10533017" cy="1280890"/>
          </a:xfrm>
        </p:spPr>
        <p:txBody>
          <a:bodyPr/>
          <a:lstStyle/>
          <a:p>
            <a:pPr algn="ctr"/>
            <a:r>
              <a:rPr lang="en-GB" dirty="0" smtClean="0"/>
              <a:t>Berkeley and Virginia ( Governor 1660-1677)</a:t>
            </a:r>
            <a:endParaRPr lang="en-GB" dirty="0"/>
          </a:p>
        </p:txBody>
      </p:sp>
      <p:sp>
        <p:nvSpPr>
          <p:cNvPr id="4" name="Content Placeholder 3"/>
          <p:cNvSpPr>
            <a:spLocks noGrp="1"/>
          </p:cNvSpPr>
          <p:nvPr>
            <p:ph idx="1"/>
          </p:nvPr>
        </p:nvSpPr>
        <p:spPr>
          <a:xfrm>
            <a:off x="1367770" y="1255362"/>
            <a:ext cx="10317952" cy="5207432"/>
          </a:xfrm>
        </p:spPr>
        <p:txBody>
          <a:bodyPr>
            <a:normAutofit fontScale="92500" lnSpcReduction="10000"/>
          </a:bodyPr>
          <a:lstStyle/>
          <a:p>
            <a:r>
              <a:rPr lang="en-GB" sz="2800" dirty="0" smtClean="0"/>
              <a:t>aristocrat, reluctant tobacco cultivator, diversifies crops, imposes taxes to ‘improve colony’</a:t>
            </a:r>
          </a:p>
          <a:p>
            <a:endParaRPr lang="en-GB" sz="2800" dirty="0"/>
          </a:p>
          <a:p>
            <a:r>
              <a:rPr lang="en-GB" sz="2800" dirty="0" smtClean="0"/>
              <a:t>Virginia to be autonomous Anglican province run by hierarchy…him and his friends</a:t>
            </a:r>
          </a:p>
          <a:p>
            <a:endParaRPr lang="en-GB" sz="2800" dirty="0"/>
          </a:p>
          <a:p>
            <a:r>
              <a:rPr lang="en-GB" sz="2800" dirty="0" smtClean="0"/>
              <a:t>Opposed mass education </a:t>
            </a:r>
            <a:r>
              <a:rPr lang="en-GB" sz="2800" dirty="0" smtClean="0"/>
              <a:t>fosters "disobedience</a:t>
            </a:r>
            <a:r>
              <a:rPr lang="en-GB" sz="3200" dirty="0" smtClean="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heresy, and sects into the </a:t>
            </a:r>
            <a:r>
              <a:rPr lang="en-GB" sz="3200" dirty="0" smtClean="0">
                <a:latin typeface="Arial" panose="020B0604020202020204" pitchFamily="34" charset="0"/>
                <a:cs typeface="Arial" panose="020B0604020202020204" pitchFamily="34" charset="0"/>
              </a:rPr>
              <a:t>world</a:t>
            </a:r>
            <a:r>
              <a:rPr lang="en-GB" dirty="0" smtClean="0"/>
              <a:t>”</a:t>
            </a:r>
          </a:p>
          <a:p>
            <a:endParaRPr lang="en-GB" dirty="0"/>
          </a:p>
          <a:p>
            <a:r>
              <a:rPr lang="en-GB" sz="2800" dirty="0" smtClean="0"/>
              <a:t>Regarding Indians… </a:t>
            </a:r>
            <a:r>
              <a:rPr lang="en-GB" sz="2800" dirty="0"/>
              <a:t>"I would have preserved those Indians that I knew were </a:t>
            </a:r>
            <a:r>
              <a:rPr lang="en-GB" sz="2800" dirty="0"/>
              <a:t>hoeurly</a:t>
            </a:r>
            <a:r>
              <a:rPr lang="en-GB" sz="2800" dirty="0"/>
              <a:t> at our mercy to have </a:t>
            </a:r>
            <a:r>
              <a:rPr lang="en-GB" sz="2800" dirty="0"/>
              <a:t>beene</a:t>
            </a:r>
            <a:r>
              <a:rPr lang="en-GB" sz="2800" dirty="0"/>
              <a:t> our spies and intelligence to find out the more </a:t>
            </a:r>
            <a:r>
              <a:rPr lang="en-GB" sz="2800" dirty="0"/>
              <a:t>bloudy</a:t>
            </a:r>
            <a:r>
              <a:rPr lang="en-GB" sz="2800" dirty="0"/>
              <a:t> </a:t>
            </a:r>
            <a:r>
              <a:rPr lang="en-GB" sz="2800" dirty="0"/>
              <a:t>Ennimies</a:t>
            </a:r>
            <a:r>
              <a:rPr lang="en-GB" sz="2800" dirty="0"/>
              <a:t>",.</a:t>
            </a:r>
          </a:p>
          <a:p>
            <a:endParaRPr lang="en-GB" dirty="0" smtClean="0"/>
          </a:p>
          <a:p>
            <a:endParaRPr lang="en-GB" sz="2800" dirty="0"/>
          </a:p>
          <a:p>
            <a:pPr marL="0" indent="0">
              <a:buNone/>
            </a:pPr>
            <a:endParaRPr lang="en-GB" sz="2800" dirty="0" smtClean="0"/>
          </a:p>
          <a:p>
            <a:endParaRPr lang="en-GB" sz="2800" dirty="0"/>
          </a:p>
          <a:p>
            <a:endParaRPr lang="en-GB" sz="2800" dirty="0"/>
          </a:p>
        </p:txBody>
      </p:sp>
      <p:sp>
        <p:nvSpPr>
          <p:cNvPr id="5" name="TextBox 4"/>
          <p:cNvSpPr txBox="1"/>
          <p:nvPr/>
        </p:nvSpPr>
        <p:spPr>
          <a:xfrm>
            <a:off x="11211517" y="212672"/>
            <a:ext cx="441146" cy="369332"/>
          </a:xfrm>
          <a:prstGeom prst="rect">
            <a:avLst/>
          </a:prstGeom>
          <a:noFill/>
        </p:spPr>
        <p:txBody>
          <a:bodyPr wrap="none" rtlCol="0">
            <a:spAutoFit/>
          </a:bodyPr>
          <a:lstStyle/>
          <a:p>
            <a:r>
              <a:rPr lang="en-GB" dirty="0" smtClean="0"/>
              <a:t>62</a:t>
            </a:r>
            <a:endParaRPr lang="en-GB" dirty="0"/>
          </a:p>
        </p:txBody>
      </p:sp>
    </p:spTree>
    <p:extLst>
      <p:ext uri="{BB962C8B-B14F-4D97-AF65-F5344CB8AC3E}">
        <p14:creationId xmlns:p14="http://schemas.microsoft.com/office/powerpoint/2010/main" val="31661360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3725" y="179610"/>
            <a:ext cx="8911687" cy="1280890"/>
          </a:xfrm>
        </p:spPr>
        <p:txBody>
          <a:bodyPr/>
          <a:lstStyle/>
          <a:p>
            <a:r>
              <a:rPr lang="en-GB" dirty="0" smtClean="0"/>
              <a:t>Bacon’s Rebellion 1675/76</a:t>
            </a:r>
            <a:endParaRPr lang="en-GB" dirty="0"/>
          </a:p>
        </p:txBody>
      </p:sp>
      <p:sp>
        <p:nvSpPr>
          <p:cNvPr id="3" name="Content Placeholder 2"/>
          <p:cNvSpPr>
            <a:spLocks noGrp="1"/>
          </p:cNvSpPr>
          <p:nvPr>
            <p:ph idx="1"/>
          </p:nvPr>
        </p:nvSpPr>
        <p:spPr>
          <a:xfrm>
            <a:off x="1256172" y="1069675"/>
            <a:ext cx="10250028" cy="5634089"/>
          </a:xfrm>
        </p:spPr>
        <p:txBody>
          <a:bodyPr>
            <a:normAutofit fontScale="92500"/>
          </a:bodyPr>
          <a:lstStyle/>
          <a:p>
            <a:pPr marL="0" indent="0">
              <a:buNone/>
            </a:pPr>
            <a:r>
              <a:rPr lang="en-GB" sz="2800" dirty="0" smtClean="0">
                <a:latin typeface="Arial" panose="020B0604020202020204" pitchFamily="34" charset="0"/>
                <a:cs typeface="Arial" panose="020B0604020202020204" pitchFamily="34" charset="0"/>
              </a:rPr>
              <a:t>Berkley’s appoints Nathanial Bacon his nephew Lieutenant Governor</a:t>
            </a:r>
          </a:p>
          <a:p>
            <a:pPr marL="0" indent="0">
              <a:buNone/>
            </a:pPr>
            <a:endParaRPr lang="en-GB" sz="2800" dirty="0" smtClean="0">
              <a:latin typeface="Arial" panose="020B0604020202020204" pitchFamily="34" charset="0"/>
              <a:cs typeface="Arial" panose="020B0604020202020204" pitchFamily="34" charset="0"/>
            </a:endParaRPr>
          </a:p>
          <a:p>
            <a:pPr marL="0" indent="0">
              <a:buNone/>
            </a:pPr>
            <a:r>
              <a:rPr lang="en-GB" sz="2800" dirty="0" smtClean="0">
                <a:latin typeface="Arial" panose="020B0604020202020204" pitchFamily="34" charset="0"/>
                <a:cs typeface="Arial" panose="020B0604020202020204" pitchFamily="34" charset="0"/>
              </a:rPr>
              <a:t>Bacon views uncle as corrupt and weak towards Indians</a:t>
            </a:r>
          </a:p>
          <a:p>
            <a:pPr marL="0" indent="0">
              <a:buNone/>
            </a:pPr>
            <a:endParaRPr lang="en-GB" sz="2800" dirty="0">
              <a:latin typeface="Arial" panose="020B0604020202020204" pitchFamily="34" charset="0"/>
              <a:cs typeface="Arial" panose="020B0604020202020204" pitchFamily="34" charset="0"/>
            </a:endParaRPr>
          </a:p>
          <a:p>
            <a:pPr marL="0" indent="0">
              <a:buNone/>
            </a:pPr>
            <a:r>
              <a:rPr lang="en-GB" sz="2800" dirty="0" smtClean="0">
                <a:latin typeface="Arial" panose="020B0604020202020204" pitchFamily="34" charset="0"/>
                <a:cs typeface="Arial" panose="020B0604020202020204" pitchFamily="34" charset="0"/>
              </a:rPr>
              <a:t>issues ‘Proclamation of the People”</a:t>
            </a:r>
          </a:p>
          <a:p>
            <a:pPr marL="0" indent="0">
              <a:buNone/>
            </a:pPr>
            <a:endParaRPr lang="en-GB" sz="2800" dirty="0" smtClean="0">
              <a:latin typeface="Arial" panose="020B0604020202020204" pitchFamily="34" charset="0"/>
              <a:cs typeface="Arial" panose="020B0604020202020204" pitchFamily="34" charset="0"/>
            </a:endParaRPr>
          </a:p>
          <a:p>
            <a:pPr marL="0" indent="0">
              <a:buNone/>
            </a:pPr>
            <a:r>
              <a:rPr lang="en-GB" sz="2800" dirty="0" smtClean="0">
                <a:latin typeface="Arial" panose="020B0604020202020204" pitchFamily="34" charset="0"/>
                <a:cs typeface="Arial" panose="020B0604020202020204" pitchFamily="34" charset="0"/>
              </a:rPr>
              <a:t>Raises army of indentured servants, slaves, small planters</a:t>
            </a:r>
          </a:p>
          <a:p>
            <a:pPr marL="0" indent="0">
              <a:buNone/>
            </a:pPr>
            <a:endParaRPr lang="en-GB" sz="2800" dirty="0" smtClean="0">
              <a:latin typeface="Arial" panose="020B0604020202020204" pitchFamily="34" charset="0"/>
              <a:cs typeface="Arial" panose="020B0604020202020204" pitchFamily="34" charset="0"/>
            </a:endParaRPr>
          </a:p>
          <a:p>
            <a:pPr marL="0" indent="0">
              <a:buNone/>
            </a:pPr>
            <a:r>
              <a:rPr lang="en-GB" sz="2800" dirty="0" smtClean="0">
                <a:latin typeface="Arial" panose="020B0604020202020204" pitchFamily="34" charset="0"/>
                <a:cs typeface="Arial" panose="020B0604020202020204" pitchFamily="34" charset="0"/>
              </a:rPr>
              <a:t>Moves on Jamestown, confronts Berkeley…’secures </a:t>
            </a:r>
            <a:r>
              <a:rPr lang="en-GB" sz="2800" dirty="0" smtClean="0">
                <a:latin typeface="Arial" panose="020B0604020202020204" pitchFamily="34" charset="0"/>
                <a:cs typeface="Arial" panose="020B0604020202020204" pitchFamily="34" charset="0"/>
              </a:rPr>
              <a:t>Commission </a:t>
            </a:r>
            <a:r>
              <a:rPr lang="en-GB" sz="2800" dirty="0" smtClean="0">
                <a:latin typeface="Arial" panose="020B0604020202020204" pitchFamily="34" charset="0"/>
                <a:cs typeface="Arial" panose="020B0604020202020204" pitchFamily="34" charset="0"/>
              </a:rPr>
              <a:t>in office”, leaves, returns to burn down Jamestown, </a:t>
            </a:r>
          </a:p>
          <a:p>
            <a:pPr marL="0" indent="0">
              <a:buNone/>
            </a:pPr>
            <a:endParaRPr lang="en-GB" sz="2800" dirty="0">
              <a:latin typeface="Arial" panose="020B0604020202020204" pitchFamily="34" charset="0"/>
              <a:cs typeface="Arial" panose="020B0604020202020204" pitchFamily="34" charset="0"/>
            </a:endParaRPr>
          </a:p>
          <a:p>
            <a:pPr marL="0" indent="0">
              <a:buNone/>
            </a:pPr>
            <a:endParaRPr lang="en-GB" sz="2800" dirty="0" smtClean="0">
              <a:latin typeface="Arial" panose="020B0604020202020204" pitchFamily="34" charset="0"/>
              <a:cs typeface="Arial" panose="020B0604020202020204" pitchFamily="34" charset="0"/>
            </a:endParaRPr>
          </a:p>
          <a:p>
            <a:pPr marL="0" indent="0">
              <a:buNone/>
            </a:pPr>
            <a:endParaRPr lang="en-GB" dirty="0"/>
          </a:p>
        </p:txBody>
      </p:sp>
      <p:sp>
        <p:nvSpPr>
          <p:cNvPr id="5" name="TextBox 4"/>
          <p:cNvSpPr txBox="1"/>
          <p:nvPr/>
        </p:nvSpPr>
        <p:spPr>
          <a:xfrm>
            <a:off x="10940633" y="412898"/>
            <a:ext cx="843049" cy="369332"/>
          </a:xfrm>
          <a:prstGeom prst="rect">
            <a:avLst/>
          </a:prstGeom>
          <a:noFill/>
        </p:spPr>
        <p:txBody>
          <a:bodyPr wrap="square" rtlCol="0">
            <a:spAutoFit/>
          </a:bodyPr>
          <a:lstStyle/>
          <a:p>
            <a:r>
              <a:rPr lang="en-GB" dirty="0" smtClean="0"/>
              <a:t>63</a:t>
            </a:r>
            <a:endParaRPr lang="en-GB" dirty="0"/>
          </a:p>
        </p:txBody>
      </p:sp>
    </p:spTree>
    <p:extLst>
      <p:ext uri="{BB962C8B-B14F-4D97-AF65-F5344CB8AC3E}">
        <p14:creationId xmlns:p14="http://schemas.microsoft.com/office/powerpoint/2010/main" val="1621402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925" y="232063"/>
            <a:ext cx="8911687" cy="1280890"/>
          </a:xfrm>
        </p:spPr>
        <p:txBody>
          <a:bodyPr/>
          <a:lstStyle/>
          <a:p>
            <a:pPr algn="ctr"/>
            <a:r>
              <a:rPr lang="en-GB" dirty="0" smtClean="0"/>
              <a:t>Jamestown 1608</a:t>
            </a:r>
            <a:endParaRPr lang="en-GB" dirty="0"/>
          </a:p>
        </p:txBody>
      </p:sp>
      <p:sp>
        <p:nvSpPr>
          <p:cNvPr id="3" name="TextBox 2"/>
          <p:cNvSpPr txBox="1"/>
          <p:nvPr/>
        </p:nvSpPr>
        <p:spPr>
          <a:xfrm>
            <a:off x="11247120" y="352697"/>
            <a:ext cx="312906" cy="369332"/>
          </a:xfrm>
          <a:prstGeom prst="rect">
            <a:avLst/>
          </a:prstGeom>
          <a:noFill/>
        </p:spPr>
        <p:txBody>
          <a:bodyPr wrap="none" rtlCol="0">
            <a:spAutoFit/>
          </a:bodyPr>
          <a:lstStyle/>
          <a:p>
            <a:r>
              <a:rPr lang="en-GB" dirty="0" smtClean="0"/>
              <a:t>5</a:t>
            </a:r>
            <a:endParaRPr lang="en-GB" dirty="0"/>
          </a:p>
        </p:txBody>
      </p:sp>
      <p:pic>
        <p:nvPicPr>
          <p:cNvPr id="5" name="Picture 2" descr="Jamestow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1063252"/>
            <a:ext cx="12009119" cy="5794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2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Bacon meets </a:t>
            </a:r>
            <a:r>
              <a:rPr lang="en-GB" dirty="0" smtClean="0"/>
              <a:t>Governor </a:t>
            </a:r>
            <a:r>
              <a:rPr lang="en-GB" dirty="0" smtClean="0"/>
              <a:t>Berkley</a:t>
            </a:r>
            <a:endParaRPr lang="en-GB" dirty="0"/>
          </a:p>
        </p:txBody>
      </p:sp>
      <p:sp>
        <p:nvSpPr>
          <p:cNvPr id="3" name="Content Placeholder 2"/>
          <p:cNvSpPr>
            <a:spLocks noGrp="1"/>
          </p:cNvSpPr>
          <p:nvPr>
            <p:ph idx="1"/>
          </p:nvPr>
        </p:nvSpPr>
        <p:spPr/>
        <p:txBody>
          <a:bodyPr/>
          <a:lstStyle/>
          <a:p>
            <a:endParaRPr lang="en-GB" dirty="0"/>
          </a:p>
        </p:txBody>
      </p:sp>
      <p:pic>
        <p:nvPicPr>
          <p:cNvPr id="4" name="Picture 6"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263" y="1263397"/>
            <a:ext cx="10733852" cy="52390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84244" y="356461"/>
            <a:ext cx="441146" cy="369332"/>
          </a:xfrm>
          <a:prstGeom prst="rect">
            <a:avLst/>
          </a:prstGeom>
          <a:noFill/>
        </p:spPr>
        <p:txBody>
          <a:bodyPr wrap="none" rtlCol="0">
            <a:spAutoFit/>
          </a:bodyPr>
          <a:lstStyle/>
          <a:p>
            <a:r>
              <a:rPr lang="en-GB" dirty="0" smtClean="0"/>
              <a:t>64</a:t>
            </a:r>
            <a:endParaRPr lang="en-GB" dirty="0"/>
          </a:p>
        </p:txBody>
      </p:sp>
    </p:spTree>
    <p:extLst>
      <p:ext uri="{BB962C8B-B14F-4D97-AF65-F5344CB8AC3E}">
        <p14:creationId xmlns:p14="http://schemas.microsoft.com/office/powerpoint/2010/main" val="11876968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992" y="422632"/>
            <a:ext cx="8911687" cy="1280890"/>
          </a:xfrm>
        </p:spPr>
        <p:txBody>
          <a:bodyPr/>
          <a:lstStyle/>
          <a:p>
            <a:pPr algn="ctr"/>
            <a:r>
              <a:rPr lang="en-GB" dirty="0" smtClean="0"/>
              <a:t>Burning of Jamestown</a:t>
            </a:r>
            <a:endParaRPr lang="en-GB" dirty="0"/>
          </a:p>
        </p:txBody>
      </p:sp>
      <p:pic>
        <p:nvPicPr>
          <p:cNvPr id="409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65" y="1224366"/>
            <a:ext cx="12192000" cy="53934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096786" y="309966"/>
            <a:ext cx="441146" cy="369332"/>
          </a:xfrm>
          <a:prstGeom prst="rect">
            <a:avLst/>
          </a:prstGeom>
          <a:noFill/>
        </p:spPr>
        <p:txBody>
          <a:bodyPr wrap="none" rtlCol="0">
            <a:spAutoFit/>
          </a:bodyPr>
          <a:lstStyle/>
          <a:p>
            <a:r>
              <a:rPr lang="en-GB" dirty="0" smtClean="0"/>
              <a:t>65</a:t>
            </a:r>
            <a:endParaRPr lang="en-GB" dirty="0"/>
          </a:p>
        </p:txBody>
      </p:sp>
    </p:spTree>
    <p:extLst>
      <p:ext uri="{BB962C8B-B14F-4D97-AF65-F5344CB8AC3E}">
        <p14:creationId xmlns:p14="http://schemas.microsoft.com/office/powerpoint/2010/main" val="13849890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566" y="329642"/>
            <a:ext cx="8911687" cy="1280890"/>
          </a:xfrm>
        </p:spPr>
        <p:txBody>
          <a:bodyPr/>
          <a:lstStyle/>
          <a:p>
            <a:pPr algn="ctr"/>
            <a:r>
              <a:rPr lang="en-GB" dirty="0" smtClean="0"/>
              <a:t>Virginia Colony by 1700</a:t>
            </a:r>
            <a:endParaRPr lang="en-GB" dirty="0"/>
          </a:p>
        </p:txBody>
      </p:sp>
      <p:sp>
        <p:nvSpPr>
          <p:cNvPr id="3" name="Content Placeholder 2"/>
          <p:cNvSpPr>
            <a:spLocks noGrp="1"/>
          </p:cNvSpPr>
          <p:nvPr>
            <p:ph idx="1"/>
          </p:nvPr>
        </p:nvSpPr>
        <p:spPr>
          <a:xfrm>
            <a:off x="1017917" y="888698"/>
            <a:ext cx="11473132" cy="5969302"/>
          </a:xfrm>
        </p:spPr>
        <p:txBody>
          <a:bodyPr>
            <a:noAutofit/>
          </a:bodyPr>
          <a:lstStyle/>
          <a:p>
            <a:r>
              <a:rPr lang="en-GB" sz="2800" dirty="0" smtClean="0">
                <a:latin typeface="Arial" panose="020B0604020202020204" pitchFamily="34" charset="0"/>
                <a:cs typeface="Arial" panose="020B0604020202020204" pitchFamily="34" charset="0"/>
              </a:rPr>
              <a:t>Bacon dies, Berkeley counterattacks and hangs leaders</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Charles 2</a:t>
            </a:r>
            <a:r>
              <a:rPr lang="en-GB" sz="2800" baseline="30000" dirty="0" smtClean="0">
                <a:latin typeface="Arial" panose="020B0604020202020204" pitchFamily="34" charset="0"/>
                <a:cs typeface="Arial" panose="020B0604020202020204" pitchFamily="34" charset="0"/>
              </a:rPr>
              <a:t>nd</a:t>
            </a:r>
            <a:r>
              <a:rPr lang="en-GB" sz="2800" dirty="0" smtClean="0">
                <a:latin typeface="Arial" panose="020B0604020202020204" pitchFamily="34" charset="0"/>
                <a:cs typeface="Arial" panose="020B0604020202020204" pitchFamily="34" charset="0"/>
              </a:rPr>
              <a:t>  dismisses Berkeley to </a:t>
            </a:r>
            <a:r>
              <a:rPr lang="en-GB" sz="2800" dirty="0">
                <a:latin typeface="Arial" panose="020B0604020202020204" pitchFamily="34" charset="0"/>
                <a:cs typeface="Arial" panose="020B0604020202020204" pitchFamily="34" charset="0"/>
              </a:rPr>
              <a:t>maintain order…overzealous </a:t>
            </a:r>
            <a:endParaRPr lang="en-GB" sz="2800" dirty="0" smtClean="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Jamestown abandoned and new capital built in Williamsburg</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Laws codified:  Slavery codified, white indentured servants disenfranchised</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Colony thrives, population rises to 70,000, hierarchical society , plantation based economy, thriving tobacco, rice, and cotton</a:t>
            </a:r>
          </a:p>
          <a:p>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pPr marL="0" indent="0">
              <a:buNone/>
            </a:pPr>
            <a:endParaRPr lang="en-GB" sz="2400" dirty="0" smtClean="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sp>
        <p:nvSpPr>
          <p:cNvPr id="4" name="TextBox 3"/>
          <p:cNvSpPr txBox="1"/>
          <p:nvPr/>
        </p:nvSpPr>
        <p:spPr>
          <a:xfrm>
            <a:off x="1410346" y="4757980"/>
            <a:ext cx="184731" cy="369332"/>
          </a:xfrm>
          <a:prstGeom prst="rect">
            <a:avLst/>
          </a:prstGeom>
          <a:noFill/>
        </p:spPr>
        <p:txBody>
          <a:bodyPr wrap="none" rtlCol="0">
            <a:spAutoFit/>
          </a:bodyPr>
          <a:lstStyle/>
          <a:p>
            <a:endParaRPr lang="en-GB" dirty="0"/>
          </a:p>
        </p:txBody>
      </p:sp>
      <p:sp>
        <p:nvSpPr>
          <p:cNvPr id="5" name="TextBox 4"/>
          <p:cNvSpPr txBox="1"/>
          <p:nvPr/>
        </p:nvSpPr>
        <p:spPr>
          <a:xfrm>
            <a:off x="11101466" y="381902"/>
            <a:ext cx="441146" cy="369332"/>
          </a:xfrm>
          <a:prstGeom prst="rect">
            <a:avLst/>
          </a:prstGeom>
          <a:noFill/>
        </p:spPr>
        <p:txBody>
          <a:bodyPr wrap="none" rtlCol="0">
            <a:spAutoFit/>
          </a:bodyPr>
          <a:lstStyle/>
          <a:p>
            <a:r>
              <a:rPr lang="en-GB" dirty="0" smtClean="0"/>
              <a:t>66</a:t>
            </a:r>
            <a:endParaRPr lang="en-GB" dirty="0"/>
          </a:p>
        </p:txBody>
      </p:sp>
    </p:spTree>
    <p:extLst>
      <p:ext uri="{BB962C8B-B14F-4D97-AF65-F5344CB8AC3E}">
        <p14:creationId xmlns:p14="http://schemas.microsoft.com/office/powerpoint/2010/main" val="33124631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659" y="501446"/>
            <a:ext cx="9831929" cy="1280890"/>
          </a:xfrm>
        </p:spPr>
        <p:txBody>
          <a:bodyPr/>
          <a:lstStyle/>
          <a:p>
            <a:r>
              <a:rPr lang="en-GB" dirty="0" smtClean="0"/>
              <a:t>…meanwhile all is not well in New England</a:t>
            </a:r>
            <a:endParaRPr lang="en-GB" dirty="0"/>
          </a:p>
        </p:txBody>
      </p:sp>
      <p:sp>
        <p:nvSpPr>
          <p:cNvPr id="3" name="Content Placeholder 2"/>
          <p:cNvSpPr>
            <a:spLocks noGrp="1"/>
          </p:cNvSpPr>
          <p:nvPr>
            <p:ph idx="1"/>
          </p:nvPr>
        </p:nvSpPr>
        <p:spPr>
          <a:xfrm>
            <a:off x="379563" y="1544129"/>
            <a:ext cx="11812438" cy="4097547"/>
          </a:xfrm>
        </p:spPr>
        <p:txBody>
          <a:bodyPr>
            <a:normAutofit fontScale="92500" lnSpcReduction="10000"/>
          </a:bodyPr>
          <a:lstStyle/>
          <a:p>
            <a:r>
              <a:rPr lang="en-GB" sz="3200" dirty="0" smtClean="0">
                <a:latin typeface="Arial" panose="020B0604020202020204" pitchFamily="34" charset="0"/>
                <a:cs typeface="Arial" panose="020B0604020202020204" pitchFamily="34" charset="0"/>
              </a:rPr>
              <a:t>Political power shifting from Puritans to business men</a:t>
            </a:r>
          </a:p>
          <a:p>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Rising population (65,000 settlers vs estimated 10,000 Indians) and land seizures</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 </a:t>
            </a:r>
            <a:r>
              <a:rPr lang="en-GB" sz="3200" dirty="0" smtClean="0">
                <a:latin typeface="Arial" panose="020B0604020202020204" pitchFamily="34" charset="0"/>
                <a:cs typeface="Arial" panose="020B0604020202020204" pitchFamily="34" charset="0"/>
              </a:rPr>
              <a:t>Increased tribal </a:t>
            </a:r>
            <a:r>
              <a:rPr lang="en-GB" sz="3200" dirty="0" smtClean="0">
                <a:latin typeface="Arial" panose="020B0604020202020204" pitchFamily="34" charset="0"/>
                <a:cs typeface="Arial" panose="020B0604020202020204" pitchFamily="34" charset="0"/>
              </a:rPr>
              <a:t>warfare., competition </a:t>
            </a:r>
            <a:r>
              <a:rPr lang="en-GB" sz="3200" dirty="0" smtClean="0">
                <a:latin typeface="Arial" panose="020B0604020202020204" pitchFamily="34" charset="0"/>
                <a:cs typeface="Arial" panose="020B0604020202020204" pitchFamily="34" charset="0"/>
              </a:rPr>
              <a:t>for western goods, firs running out, ongoing diseases, tension </a:t>
            </a:r>
            <a:r>
              <a:rPr lang="en-GB" sz="3200" dirty="0" smtClean="0">
                <a:latin typeface="Arial" panose="020B0604020202020204" pitchFamily="34" charset="0"/>
                <a:cs typeface="Arial" panose="020B0604020202020204" pitchFamily="34" charset="0"/>
              </a:rPr>
              <a:t>preying </a:t>
            </a:r>
            <a:r>
              <a:rPr lang="en-GB" sz="3200" dirty="0" smtClean="0">
                <a:latin typeface="Arial" panose="020B0604020202020204" pitchFamily="34" charset="0"/>
                <a:cs typeface="Arial" panose="020B0604020202020204" pitchFamily="34" charset="0"/>
              </a:rPr>
              <a:t>versus non preying” Indians,</a:t>
            </a:r>
          </a:p>
          <a:p>
            <a:endParaRPr lang="en-GB" sz="2400" dirty="0" smtClean="0">
              <a:latin typeface="Arial" panose="020B0604020202020204" pitchFamily="34" charset="0"/>
              <a:cs typeface="Arial" panose="020B0604020202020204" pitchFamily="34" charset="0"/>
            </a:endParaRPr>
          </a:p>
          <a:p>
            <a:endParaRPr lang="en-GB" dirty="0"/>
          </a:p>
          <a:p>
            <a:endParaRPr lang="en-GB" dirty="0" smtClean="0"/>
          </a:p>
          <a:p>
            <a:pPr marL="0" indent="0">
              <a:buNone/>
            </a:pPr>
            <a:endParaRPr lang="en-GB" dirty="0"/>
          </a:p>
          <a:p>
            <a:pPr marL="0" indent="0">
              <a:buNone/>
            </a:pPr>
            <a:endParaRPr lang="en-GB" dirty="0" smtClean="0"/>
          </a:p>
          <a:p>
            <a:endParaRPr lang="en-GB" dirty="0"/>
          </a:p>
          <a:p>
            <a:endParaRPr lang="en-GB" dirty="0"/>
          </a:p>
        </p:txBody>
      </p:sp>
      <p:sp>
        <p:nvSpPr>
          <p:cNvPr id="4" name="TextBox 3"/>
          <p:cNvSpPr txBox="1"/>
          <p:nvPr/>
        </p:nvSpPr>
        <p:spPr>
          <a:xfrm>
            <a:off x="11093570" y="414068"/>
            <a:ext cx="441146" cy="369332"/>
          </a:xfrm>
          <a:prstGeom prst="rect">
            <a:avLst/>
          </a:prstGeom>
          <a:noFill/>
        </p:spPr>
        <p:txBody>
          <a:bodyPr wrap="none" rtlCol="0">
            <a:spAutoFit/>
          </a:bodyPr>
          <a:lstStyle/>
          <a:p>
            <a:r>
              <a:rPr lang="en-GB" dirty="0" smtClean="0"/>
              <a:t>67</a:t>
            </a:r>
            <a:endParaRPr lang="en-GB" dirty="0"/>
          </a:p>
        </p:txBody>
      </p:sp>
      <p:sp>
        <p:nvSpPr>
          <p:cNvPr id="5" name="TextBox 4"/>
          <p:cNvSpPr txBox="1"/>
          <p:nvPr/>
        </p:nvSpPr>
        <p:spPr>
          <a:xfrm>
            <a:off x="4088919" y="5969479"/>
            <a:ext cx="5124091" cy="646331"/>
          </a:xfrm>
          <a:prstGeom prst="rect">
            <a:avLst/>
          </a:prstGeom>
          <a:noFill/>
        </p:spPr>
        <p:txBody>
          <a:bodyPr wrap="square" rtlCol="0">
            <a:spAutoFit/>
          </a:bodyPr>
          <a:lstStyle/>
          <a:p>
            <a:r>
              <a:rPr lang="en-GB" sz="3600" dirty="0" smtClean="0">
                <a:latin typeface="Arial" panose="020B0604020202020204" pitchFamily="34" charset="0"/>
                <a:cs typeface="Arial" panose="020B0604020202020204" pitchFamily="34" charset="0"/>
              </a:rPr>
              <a:t>War breaks out 1675</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423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0377" y="370576"/>
            <a:ext cx="8911687" cy="1280890"/>
          </a:xfrm>
        </p:spPr>
        <p:txBody>
          <a:bodyPr/>
          <a:lstStyle/>
          <a:p>
            <a:pPr algn="ctr"/>
            <a:r>
              <a:rPr lang="en-GB" dirty="0" smtClean="0"/>
              <a:t>King Phillips War 1675-77</a:t>
            </a:r>
            <a:endParaRPr lang="en-GB" dirty="0"/>
          </a:p>
        </p:txBody>
      </p:sp>
      <p:sp>
        <p:nvSpPr>
          <p:cNvPr id="3" name="Content Placeholder 2"/>
          <p:cNvSpPr>
            <a:spLocks noGrp="1"/>
          </p:cNvSpPr>
          <p:nvPr>
            <p:ph idx="1"/>
          </p:nvPr>
        </p:nvSpPr>
        <p:spPr>
          <a:xfrm>
            <a:off x="1201949" y="1484935"/>
            <a:ext cx="11421372" cy="5873397"/>
          </a:xfrm>
        </p:spPr>
        <p:txBody>
          <a:bodyPr>
            <a:normAutofit/>
          </a:bodyPr>
          <a:lstStyle/>
          <a:p>
            <a:r>
              <a:rPr lang="en-GB" sz="2400" dirty="0" smtClean="0">
                <a:latin typeface="Arial" panose="020B0604020202020204" pitchFamily="34" charset="0"/>
                <a:cs typeface="Arial" panose="020B0604020202020204" pitchFamily="34" charset="0"/>
              </a:rPr>
              <a:t>‘Preying Indian’, John </a:t>
            </a:r>
            <a:r>
              <a:rPr lang="en-GB" sz="2400" dirty="0" smtClean="0">
                <a:latin typeface="Arial" panose="020B0604020202020204" pitchFamily="34" charset="0"/>
                <a:cs typeface="Arial" panose="020B0604020202020204" pitchFamily="34" charset="0"/>
              </a:rPr>
              <a:t>Sassamon</a:t>
            </a:r>
            <a:r>
              <a:rPr lang="en-GB" sz="2400" dirty="0" smtClean="0">
                <a:latin typeface="Arial" panose="020B0604020202020204" pitchFamily="34" charset="0"/>
                <a:cs typeface="Arial" panose="020B0604020202020204" pitchFamily="34" charset="0"/>
              </a:rPr>
              <a:t> warns English of pending attack, murdered, trial and three Indians hanged (mixed jury !) </a:t>
            </a:r>
          </a:p>
          <a:p>
            <a:pPr marL="0" indent="0">
              <a:buNone/>
            </a:pPr>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Indians retaliate massacring settlers</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Settlers attack Indian camp seize food, ambushed ‘Bloody Brook” </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Counterattack and capture Indian amp at ‘Battle of “Great Swamp”, 600 Indians killed, and 100 settlers, wives children sold to slaver</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War continues two years… settlers win..</a:t>
            </a:r>
          </a:p>
          <a:p>
            <a:endParaRPr lang="en-GB" dirty="0"/>
          </a:p>
          <a:p>
            <a:pPr marL="0" indent="0">
              <a:buNone/>
            </a:pPr>
            <a:endParaRPr lang="en-GB" dirty="0" smtClean="0"/>
          </a:p>
          <a:p>
            <a:endParaRPr lang="en-GB" dirty="0"/>
          </a:p>
        </p:txBody>
      </p:sp>
      <p:sp>
        <p:nvSpPr>
          <p:cNvPr id="4" name="TextBox 3"/>
          <p:cNvSpPr txBox="1"/>
          <p:nvPr/>
        </p:nvSpPr>
        <p:spPr>
          <a:xfrm>
            <a:off x="11214340" y="448574"/>
            <a:ext cx="441146" cy="369332"/>
          </a:xfrm>
          <a:prstGeom prst="rect">
            <a:avLst/>
          </a:prstGeom>
          <a:noFill/>
        </p:spPr>
        <p:txBody>
          <a:bodyPr wrap="none" rtlCol="0">
            <a:spAutoFit/>
          </a:bodyPr>
          <a:lstStyle/>
          <a:p>
            <a:r>
              <a:rPr lang="en-GB" dirty="0" smtClean="0"/>
              <a:t>68</a:t>
            </a:r>
            <a:endParaRPr lang="en-GB" dirty="0"/>
          </a:p>
        </p:txBody>
      </p:sp>
    </p:spTree>
    <p:extLst>
      <p:ext uri="{BB962C8B-B14F-4D97-AF65-F5344CB8AC3E}">
        <p14:creationId xmlns:p14="http://schemas.microsoft.com/office/powerpoint/2010/main" val="35759111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3031" y="365317"/>
            <a:ext cx="8911687" cy="1280890"/>
          </a:xfrm>
        </p:spPr>
        <p:txBody>
          <a:bodyPr/>
          <a:lstStyle/>
          <a:p>
            <a:pPr algn="ctr"/>
            <a:r>
              <a:rPr lang="en-GB" dirty="0" smtClean="0"/>
              <a:t>Battle of Bloody Brook</a:t>
            </a:r>
            <a:endParaRPr lang="en-GB" dirty="0"/>
          </a:p>
        </p:txBody>
      </p:sp>
      <p:pic>
        <p:nvPicPr>
          <p:cNvPr id="4098" name="Picture 2" descr="BattleOfBloodyBr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931" y="1516566"/>
            <a:ext cx="11399722"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524891" y="500332"/>
            <a:ext cx="441146" cy="369332"/>
          </a:xfrm>
          <a:prstGeom prst="rect">
            <a:avLst/>
          </a:prstGeom>
          <a:noFill/>
        </p:spPr>
        <p:txBody>
          <a:bodyPr wrap="none" rtlCol="0">
            <a:spAutoFit/>
          </a:bodyPr>
          <a:lstStyle/>
          <a:p>
            <a:r>
              <a:rPr lang="en-GB" dirty="0" smtClean="0"/>
              <a:t>69</a:t>
            </a:r>
            <a:endParaRPr lang="en-GB" dirty="0"/>
          </a:p>
        </p:txBody>
      </p:sp>
    </p:spTree>
    <p:extLst>
      <p:ext uri="{BB962C8B-B14F-4D97-AF65-F5344CB8AC3E}">
        <p14:creationId xmlns:p14="http://schemas.microsoft.com/office/powerpoint/2010/main" val="26160977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8125" y="127399"/>
            <a:ext cx="8911687" cy="1280890"/>
          </a:xfrm>
        </p:spPr>
        <p:txBody>
          <a:bodyPr/>
          <a:lstStyle/>
          <a:p>
            <a:r>
              <a:rPr lang="en-GB" dirty="0" smtClean="0"/>
              <a:t>Battle of the Great Swamp 1675</a:t>
            </a:r>
            <a:endParaRPr lang="en-GB" dirty="0"/>
          </a:p>
        </p:txBody>
      </p:sp>
      <p:sp>
        <p:nvSpPr>
          <p:cNvPr id="3" name="Content Placeholder 2"/>
          <p:cNvSpPr>
            <a:spLocks noGrp="1"/>
          </p:cNvSpPr>
          <p:nvPr>
            <p:ph idx="1"/>
          </p:nvPr>
        </p:nvSpPr>
        <p:spPr/>
        <p:txBody>
          <a:bodyPr/>
          <a:lstStyle/>
          <a:p>
            <a:endParaRPr lang="en-GB" dirty="0"/>
          </a:p>
        </p:txBody>
      </p:sp>
      <p:pic>
        <p:nvPicPr>
          <p:cNvPr id="4" name="Picture 6"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56" y="874889"/>
            <a:ext cx="12192000" cy="5983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04121" y="414068"/>
            <a:ext cx="441146" cy="369332"/>
          </a:xfrm>
          <a:prstGeom prst="rect">
            <a:avLst/>
          </a:prstGeom>
          <a:noFill/>
        </p:spPr>
        <p:txBody>
          <a:bodyPr wrap="none" rtlCol="0">
            <a:spAutoFit/>
          </a:bodyPr>
          <a:lstStyle/>
          <a:p>
            <a:r>
              <a:rPr lang="en-GB" dirty="0" smtClean="0"/>
              <a:t>70</a:t>
            </a:r>
            <a:endParaRPr lang="en-GB" dirty="0"/>
          </a:p>
        </p:txBody>
      </p:sp>
    </p:spTree>
    <p:extLst>
      <p:ext uri="{BB962C8B-B14F-4D97-AF65-F5344CB8AC3E}">
        <p14:creationId xmlns:p14="http://schemas.microsoft.com/office/powerpoint/2010/main" val="211649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176" y="362853"/>
            <a:ext cx="8911687" cy="1280890"/>
          </a:xfrm>
        </p:spPr>
        <p:txBody>
          <a:bodyPr/>
          <a:lstStyle/>
          <a:p>
            <a:pPr algn="ctr"/>
            <a:r>
              <a:rPr lang="en-GB" dirty="0" smtClean="0"/>
              <a:t>Aftermath of King Phillips War</a:t>
            </a:r>
            <a:endParaRPr lang="en-GB" dirty="0"/>
          </a:p>
        </p:txBody>
      </p:sp>
      <p:sp>
        <p:nvSpPr>
          <p:cNvPr id="3" name="Content Placeholder 2"/>
          <p:cNvSpPr>
            <a:spLocks noGrp="1"/>
          </p:cNvSpPr>
          <p:nvPr>
            <p:ph idx="1"/>
          </p:nvPr>
        </p:nvSpPr>
        <p:spPr>
          <a:xfrm>
            <a:off x="931653" y="1587261"/>
            <a:ext cx="12353026" cy="2932981"/>
          </a:xfrm>
        </p:spPr>
        <p:txBody>
          <a:bodyPr>
            <a:normAutofit lnSpcReduction="10000"/>
          </a:bodyPr>
          <a:lstStyle/>
          <a:p>
            <a:pPr marL="0" indent="0">
              <a:buNone/>
            </a:pPr>
            <a:endParaRPr lang="en-GB" dirty="0"/>
          </a:p>
          <a:p>
            <a:pPr marL="0" indent="0">
              <a:buNone/>
            </a:pPr>
            <a:r>
              <a:rPr lang="en-GB" sz="3600" dirty="0" smtClean="0">
                <a:latin typeface="Arial" panose="020B0604020202020204" pitchFamily="34" charset="0"/>
                <a:cs typeface="Arial" panose="020B0604020202020204" pitchFamily="34" charset="0"/>
              </a:rPr>
              <a:t>10% males killed, 20% settlements destroyed or damaged</a:t>
            </a:r>
          </a:p>
          <a:p>
            <a:pPr marL="0" indent="0">
              <a:buNone/>
            </a:pPr>
            <a:endParaRPr lang="en-GB" sz="3600" dirty="0">
              <a:latin typeface="Arial" panose="020B0604020202020204" pitchFamily="34" charset="0"/>
              <a:cs typeface="Arial" panose="020B0604020202020204" pitchFamily="34" charset="0"/>
            </a:endParaRPr>
          </a:p>
          <a:p>
            <a:pPr marL="0" indent="0">
              <a:buNone/>
            </a:pPr>
            <a:r>
              <a:rPr lang="en-GB" sz="3600" dirty="0" smtClean="0">
                <a:latin typeface="Arial" panose="020B0604020202020204" pitchFamily="34" charset="0"/>
                <a:cs typeface="Arial" panose="020B0604020202020204" pitchFamily="34" charset="0"/>
              </a:rPr>
              <a:t>Killings continue but Indians no longer threat to colonies existence</a:t>
            </a:r>
          </a:p>
          <a:p>
            <a:pPr marL="0" indent="0">
              <a:buNone/>
            </a:pPr>
            <a:endParaRPr lang="en-GB" sz="3600" dirty="0">
              <a:latin typeface="Arial" panose="020B0604020202020204" pitchFamily="34" charset="0"/>
              <a:cs typeface="Arial" panose="020B0604020202020204" pitchFamily="34" charset="0"/>
            </a:endParaRPr>
          </a:p>
          <a:p>
            <a:pPr marL="0" indent="0">
              <a:buNone/>
            </a:pPr>
            <a:endParaRPr lang="en-GB" sz="2400" dirty="0"/>
          </a:p>
        </p:txBody>
      </p:sp>
      <p:sp>
        <p:nvSpPr>
          <p:cNvPr id="4" name="TextBox 3"/>
          <p:cNvSpPr txBox="1"/>
          <p:nvPr/>
        </p:nvSpPr>
        <p:spPr>
          <a:xfrm>
            <a:off x="10886536" y="759125"/>
            <a:ext cx="441146" cy="369332"/>
          </a:xfrm>
          <a:prstGeom prst="rect">
            <a:avLst/>
          </a:prstGeom>
          <a:noFill/>
        </p:spPr>
        <p:txBody>
          <a:bodyPr wrap="none" rtlCol="0">
            <a:spAutoFit/>
          </a:bodyPr>
          <a:lstStyle/>
          <a:p>
            <a:r>
              <a:rPr lang="en-GB" dirty="0" smtClean="0"/>
              <a:t>71</a:t>
            </a:r>
            <a:endParaRPr lang="en-GB" dirty="0"/>
          </a:p>
        </p:txBody>
      </p:sp>
      <p:sp>
        <p:nvSpPr>
          <p:cNvPr id="5" name="TextBox 4"/>
          <p:cNvSpPr txBox="1"/>
          <p:nvPr/>
        </p:nvSpPr>
        <p:spPr>
          <a:xfrm>
            <a:off x="1690778" y="5055079"/>
            <a:ext cx="9538189" cy="2000548"/>
          </a:xfrm>
          <a:prstGeom prst="rect">
            <a:avLst/>
          </a:prstGeom>
          <a:noFill/>
        </p:spPr>
        <p:txBody>
          <a:bodyPr wrap="none" rtlCol="0">
            <a:spAutoFit/>
          </a:bodyPr>
          <a:lstStyle/>
          <a:p>
            <a:r>
              <a:rPr lang="en-GB" sz="4400" dirty="0">
                <a:latin typeface="Arial" panose="020B0604020202020204" pitchFamily="34" charset="0"/>
                <a:cs typeface="Arial" panose="020B0604020202020204" pitchFamily="34" charset="0"/>
              </a:rPr>
              <a:t>Threat to colonies now </a:t>
            </a:r>
            <a:r>
              <a:rPr lang="en-GB" sz="4400" dirty="0" smtClean="0">
                <a:latin typeface="Arial" panose="020B0604020202020204" pitchFamily="34" charset="0"/>
                <a:cs typeface="Arial" panose="020B0604020202020204" pitchFamily="34" charset="0"/>
              </a:rPr>
              <a:t>France, Spain</a:t>
            </a:r>
          </a:p>
          <a:p>
            <a:r>
              <a:rPr lang="en-GB" sz="4400" dirty="0" smtClean="0">
                <a:latin typeface="Arial" panose="020B0604020202020204" pitchFamily="34" charset="0"/>
                <a:cs typeface="Arial" panose="020B0604020202020204" pitchFamily="34" charset="0"/>
              </a:rPr>
              <a:t>and the </a:t>
            </a:r>
            <a:r>
              <a:rPr lang="en-GB" sz="4400" dirty="0">
                <a:latin typeface="Arial" panose="020B0604020202020204" pitchFamily="34" charset="0"/>
                <a:cs typeface="Arial" panose="020B0604020202020204" pitchFamily="34" charset="0"/>
              </a:rPr>
              <a:t>“enemy within”…</a:t>
            </a:r>
          </a:p>
          <a:p>
            <a:endParaRPr lang="en-GB"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0533514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3913" y="330811"/>
            <a:ext cx="8911687" cy="1280890"/>
          </a:xfrm>
        </p:spPr>
        <p:txBody>
          <a:bodyPr/>
          <a:lstStyle/>
          <a:p>
            <a:r>
              <a:rPr lang="en-GB" dirty="0" smtClean="0"/>
              <a:t>A brief history of Witch Mania</a:t>
            </a:r>
            <a:endParaRPr lang="en-GB" dirty="0"/>
          </a:p>
        </p:txBody>
      </p:sp>
      <p:sp>
        <p:nvSpPr>
          <p:cNvPr id="3" name="Content Placeholder 2"/>
          <p:cNvSpPr>
            <a:spLocks noGrp="1"/>
          </p:cNvSpPr>
          <p:nvPr>
            <p:ph idx="1"/>
          </p:nvPr>
        </p:nvSpPr>
        <p:spPr>
          <a:xfrm>
            <a:off x="396815" y="983409"/>
            <a:ext cx="12197751" cy="5607171"/>
          </a:xfrm>
        </p:spPr>
        <p:txBody>
          <a:bodyPr>
            <a:normAutofit fontScale="25000" lnSpcReduction="20000"/>
          </a:bodyPr>
          <a:lstStyle/>
          <a:p>
            <a:pPr marL="0" indent="0">
              <a:buNone/>
            </a:pPr>
            <a:r>
              <a:rPr lang="en-GB" sz="12800" dirty="0" smtClean="0">
                <a:latin typeface="Arial" panose="020B0604020202020204" pitchFamily="34" charset="0"/>
                <a:cs typeface="Arial" panose="020B0604020202020204" pitchFamily="34" charset="0"/>
              </a:rPr>
              <a:t>“cunning women” tolerated ancient to medieval times</a:t>
            </a:r>
          </a:p>
          <a:p>
            <a:pPr marL="0" indent="0">
              <a:buNone/>
            </a:pPr>
            <a:endParaRPr lang="en-GB" sz="12800" dirty="0">
              <a:latin typeface="Arial" panose="020B0604020202020204" pitchFamily="34" charset="0"/>
              <a:cs typeface="Arial" panose="020B0604020202020204" pitchFamily="34" charset="0"/>
            </a:endParaRPr>
          </a:p>
          <a:p>
            <a:pPr marL="0" indent="0">
              <a:buNone/>
            </a:pPr>
            <a:r>
              <a:rPr lang="en-GB" sz="12800" dirty="0" smtClean="0">
                <a:latin typeface="Arial" panose="020B0604020202020204" pitchFamily="34" charset="0"/>
                <a:cs typeface="Arial" panose="020B0604020202020204" pitchFamily="34" charset="0"/>
              </a:rPr>
              <a:t>200,000 witches (80% women) burned Europe 1500-1700</a:t>
            </a:r>
          </a:p>
          <a:p>
            <a:pPr marL="0" indent="0">
              <a:buNone/>
            </a:pPr>
            <a:endParaRPr lang="en-GB" sz="12800" dirty="0">
              <a:latin typeface="Arial" panose="020B0604020202020204" pitchFamily="34" charset="0"/>
              <a:cs typeface="Arial" panose="020B0604020202020204" pitchFamily="34" charset="0"/>
            </a:endParaRPr>
          </a:p>
          <a:p>
            <a:pPr marL="0" indent="0">
              <a:buNone/>
            </a:pPr>
            <a:r>
              <a:rPr lang="en-GB" sz="12800" dirty="0" smtClean="0">
                <a:latin typeface="Arial" panose="020B0604020202020204" pitchFamily="34" charset="0"/>
                <a:cs typeface="Arial" panose="020B0604020202020204" pitchFamily="34" charset="0"/>
              </a:rPr>
              <a:t>10,000 trials in England and Scotland, 2,500 hanged 1560-1700</a:t>
            </a:r>
          </a:p>
          <a:p>
            <a:pPr marL="0" indent="0">
              <a:buNone/>
            </a:pPr>
            <a:endParaRPr lang="en-GB" sz="12800" dirty="0">
              <a:latin typeface="Arial" panose="020B0604020202020204" pitchFamily="34" charset="0"/>
              <a:cs typeface="Arial" panose="020B0604020202020204" pitchFamily="34" charset="0"/>
            </a:endParaRPr>
          </a:p>
          <a:p>
            <a:pPr marL="0" indent="0">
              <a:buNone/>
            </a:pPr>
            <a:r>
              <a:rPr lang="en-GB" sz="12800" dirty="0">
                <a:latin typeface="Arial" panose="020B0604020202020204" pitchFamily="34" charset="0"/>
                <a:cs typeface="Arial" panose="020B0604020202020204" pitchFamily="34" charset="0"/>
              </a:rPr>
              <a:t> James V1 of Scotland, 1</a:t>
            </a:r>
            <a:r>
              <a:rPr lang="en-GB" sz="12800" baseline="30000" dirty="0">
                <a:latin typeface="Arial" panose="020B0604020202020204" pitchFamily="34" charset="0"/>
                <a:cs typeface="Arial" panose="020B0604020202020204" pitchFamily="34" charset="0"/>
              </a:rPr>
              <a:t>st</a:t>
            </a:r>
            <a:r>
              <a:rPr lang="en-GB" sz="12800" dirty="0">
                <a:latin typeface="Arial" panose="020B0604020202020204" pitchFamily="34" charset="0"/>
                <a:cs typeface="Arial" panose="020B0604020202020204" pitchFamily="34" charset="0"/>
              </a:rPr>
              <a:t> of England writes </a:t>
            </a:r>
            <a:r>
              <a:rPr lang="en-GB" sz="12800" dirty="0" smtClean="0">
                <a:latin typeface="Arial" panose="020B0604020202020204" pitchFamily="34" charset="0"/>
                <a:cs typeface="Arial" panose="020B0604020202020204" pitchFamily="34" charset="0"/>
              </a:rPr>
              <a:t>manual…Puritans study</a:t>
            </a:r>
            <a:endParaRPr lang="en-GB" sz="12800" dirty="0">
              <a:latin typeface="Arial" panose="020B0604020202020204" pitchFamily="34" charset="0"/>
              <a:cs typeface="Arial" panose="020B0604020202020204" pitchFamily="34" charset="0"/>
            </a:endParaRPr>
          </a:p>
          <a:p>
            <a:pPr marL="0" indent="0">
              <a:buNone/>
            </a:pPr>
            <a:endParaRPr lang="en-GB" sz="12800" dirty="0" smtClean="0">
              <a:latin typeface="Arial" panose="020B0604020202020204" pitchFamily="34" charset="0"/>
              <a:cs typeface="Arial" panose="020B0604020202020204" pitchFamily="34" charset="0"/>
            </a:endParaRPr>
          </a:p>
          <a:p>
            <a:pPr marL="0" indent="0">
              <a:buNone/>
            </a:pPr>
            <a:r>
              <a:rPr lang="en-GB" sz="12800" dirty="0" smtClean="0">
                <a:latin typeface="Arial" panose="020B0604020202020204" pitchFamily="34" charset="0"/>
                <a:cs typeface="Arial" panose="020B0604020202020204" pitchFamily="34" charset="0"/>
              </a:rPr>
              <a:t>Witch trials “Waves”…not continuous…triggered by stress</a:t>
            </a:r>
          </a:p>
          <a:p>
            <a:pPr marL="0" indent="0">
              <a:buNone/>
            </a:pPr>
            <a:endParaRPr lang="en-GB" sz="12800" dirty="0">
              <a:latin typeface="Arial" panose="020B0604020202020204" pitchFamily="34" charset="0"/>
              <a:cs typeface="Arial" panose="020B0604020202020204" pitchFamily="34" charset="0"/>
            </a:endParaRPr>
          </a:p>
          <a:p>
            <a:pPr marL="0" indent="0">
              <a:buNone/>
            </a:pPr>
            <a:endParaRPr lang="en-GB" sz="11200" dirty="0">
              <a:latin typeface="Arial" panose="020B0604020202020204" pitchFamily="34" charset="0"/>
              <a:cs typeface="Arial" panose="020B0604020202020204" pitchFamily="34" charset="0"/>
            </a:endParaRPr>
          </a:p>
          <a:p>
            <a:pPr marL="0" indent="0">
              <a:buNone/>
            </a:pPr>
            <a:endParaRPr lang="en-GB" sz="11200" dirty="0">
              <a:latin typeface="Arial" panose="020B0604020202020204" pitchFamily="34" charset="0"/>
              <a:cs typeface="Arial" panose="020B0604020202020204" pitchFamily="34" charset="0"/>
            </a:endParaRPr>
          </a:p>
          <a:p>
            <a:pPr marL="0" indent="0">
              <a:buNone/>
            </a:pPr>
            <a:endParaRPr lang="en-GB" sz="11200" dirty="0" smtClean="0">
              <a:latin typeface="Arial" panose="020B0604020202020204" pitchFamily="34" charset="0"/>
              <a:cs typeface="Arial" panose="020B0604020202020204" pitchFamily="34" charset="0"/>
            </a:endParaRPr>
          </a:p>
          <a:p>
            <a:pPr marL="0" indent="0">
              <a:buNone/>
            </a:pPr>
            <a:endParaRPr lang="en-GB" sz="11200" dirty="0">
              <a:latin typeface="Arial" panose="020B0604020202020204" pitchFamily="34" charset="0"/>
              <a:cs typeface="Arial" panose="020B0604020202020204" pitchFamily="34" charset="0"/>
            </a:endParaRPr>
          </a:p>
          <a:p>
            <a:pPr marL="0" indent="0">
              <a:buNone/>
            </a:pPr>
            <a:endParaRPr lang="en-GB" sz="5100" dirty="0">
              <a:latin typeface="Arial" panose="020B0604020202020204" pitchFamily="34" charset="0"/>
              <a:cs typeface="Arial" panose="020B0604020202020204" pitchFamily="34" charset="0"/>
            </a:endParaRPr>
          </a:p>
          <a:p>
            <a:pPr marL="0" indent="0">
              <a:buNone/>
            </a:pPr>
            <a:endParaRPr lang="en-GB" sz="5100" dirty="0" smtClean="0">
              <a:latin typeface="Arial" panose="020B0604020202020204" pitchFamily="34" charset="0"/>
              <a:cs typeface="Arial" panose="020B0604020202020204" pitchFamily="34" charset="0"/>
            </a:endParaRPr>
          </a:p>
          <a:p>
            <a:pPr marL="0" indent="0">
              <a:buNone/>
            </a:pPr>
            <a:endParaRPr lang="en-GB" dirty="0"/>
          </a:p>
          <a:p>
            <a:pPr marL="0" indent="0">
              <a:buNone/>
            </a:pPr>
            <a:r>
              <a:rPr lang="en-GB" dirty="0" smtClean="0"/>
              <a:t>		</a:t>
            </a:r>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a:p>
        </p:txBody>
      </p:sp>
      <p:sp>
        <p:nvSpPr>
          <p:cNvPr id="4" name="TextBox 3"/>
          <p:cNvSpPr txBox="1"/>
          <p:nvPr/>
        </p:nvSpPr>
        <p:spPr>
          <a:xfrm>
            <a:off x="11266098" y="534838"/>
            <a:ext cx="441146" cy="369332"/>
          </a:xfrm>
          <a:prstGeom prst="rect">
            <a:avLst/>
          </a:prstGeom>
          <a:noFill/>
        </p:spPr>
        <p:txBody>
          <a:bodyPr wrap="none" rtlCol="0">
            <a:spAutoFit/>
          </a:bodyPr>
          <a:lstStyle/>
          <a:p>
            <a:r>
              <a:rPr lang="en-GB" dirty="0" smtClean="0"/>
              <a:t>72</a:t>
            </a:r>
            <a:endParaRPr lang="en-GB" dirty="0"/>
          </a:p>
        </p:txBody>
      </p:sp>
    </p:spTree>
    <p:extLst>
      <p:ext uri="{BB962C8B-B14F-4D97-AF65-F5344CB8AC3E}">
        <p14:creationId xmlns:p14="http://schemas.microsoft.com/office/powerpoint/2010/main" val="264356357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746" y="1339677"/>
            <a:ext cx="9645454" cy="49595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09333" y="270933"/>
            <a:ext cx="7340471" cy="646331"/>
          </a:xfrm>
          <a:prstGeom prst="rect">
            <a:avLst/>
          </a:prstGeom>
          <a:noFill/>
        </p:spPr>
        <p:txBody>
          <a:bodyPr wrap="none" rtlCol="0">
            <a:spAutoFit/>
          </a:bodyPr>
          <a:lstStyle/>
          <a:p>
            <a:r>
              <a:rPr lang="en-GB" sz="3600" dirty="0" smtClean="0">
                <a:latin typeface="Arial" panose="020B0604020202020204" pitchFamily="34" charset="0"/>
                <a:cs typeface="Arial" panose="020B0604020202020204" pitchFamily="34" charset="0"/>
              </a:rPr>
              <a:t>Standard Witch detection text book</a:t>
            </a:r>
            <a:endParaRPr lang="en-GB" sz="3600" dirty="0">
              <a:latin typeface="Arial" panose="020B0604020202020204" pitchFamily="34" charset="0"/>
              <a:cs typeface="Arial" panose="020B0604020202020204" pitchFamily="34" charset="0"/>
            </a:endParaRPr>
          </a:p>
        </p:txBody>
      </p:sp>
      <p:sp>
        <p:nvSpPr>
          <p:cNvPr id="2" name="TextBox 1"/>
          <p:cNvSpPr txBox="1"/>
          <p:nvPr/>
        </p:nvSpPr>
        <p:spPr>
          <a:xfrm>
            <a:off x="11076317" y="569343"/>
            <a:ext cx="441146" cy="369332"/>
          </a:xfrm>
          <a:prstGeom prst="rect">
            <a:avLst/>
          </a:prstGeom>
          <a:noFill/>
        </p:spPr>
        <p:txBody>
          <a:bodyPr wrap="none" rtlCol="0">
            <a:spAutoFit/>
          </a:bodyPr>
          <a:lstStyle/>
          <a:p>
            <a:r>
              <a:rPr lang="en-GB" dirty="0" smtClean="0"/>
              <a:t>73</a:t>
            </a:r>
            <a:endParaRPr lang="en-GB" dirty="0"/>
          </a:p>
        </p:txBody>
      </p:sp>
    </p:spTree>
    <p:extLst>
      <p:ext uri="{BB962C8B-B14F-4D97-AF65-F5344CB8AC3E}">
        <p14:creationId xmlns:p14="http://schemas.microsoft.com/office/powerpoint/2010/main" val="394773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870" y="178379"/>
            <a:ext cx="8911687" cy="1280890"/>
          </a:xfrm>
        </p:spPr>
        <p:txBody>
          <a:bodyPr/>
          <a:lstStyle/>
          <a:p>
            <a:pPr algn="ctr"/>
            <a:r>
              <a:rPr lang="en-GB" dirty="0" smtClean="0"/>
              <a:t>Year One (1607/08 )</a:t>
            </a:r>
            <a:endParaRPr lang="en-GB" dirty="0"/>
          </a:p>
        </p:txBody>
      </p:sp>
      <p:sp>
        <p:nvSpPr>
          <p:cNvPr id="3" name="Content Placeholder 2"/>
          <p:cNvSpPr>
            <a:spLocks noGrp="1"/>
          </p:cNvSpPr>
          <p:nvPr>
            <p:ph idx="1"/>
          </p:nvPr>
        </p:nvSpPr>
        <p:spPr>
          <a:xfrm>
            <a:off x="1467394" y="1293224"/>
            <a:ext cx="10315303" cy="5447210"/>
          </a:xfrm>
        </p:spPr>
        <p:txBody>
          <a:bodyPr>
            <a:normAutofit/>
          </a:bodyPr>
          <a:lstStyle/>
          <a:p>
            <a:r>
              <a:rPr lang="en-GB" sz="2400" dirty="0" smtClean="0">
                <a:latin typeface="Arial" panose="020B0604020202020204" pitchFamily="34" charset="0"/>
                <a:cs typeface="Arial" panose="020B0604020202020204" pitchFamily="34" charset="0"/>
              </a:rPr>
              <a:t>Captain </a:t>
            </a:r>
            <a:r>
              <a:rPr lang="en-GB" sz="2400" dirty="0">
                <a:latin typeface="Arial" panose="020B0604020202020204" pitchFamily="34" charset="0"/>
                <a:cs typeface="Arial" panose="020B0604020202020204" pitchFamily="34" charset="0"/>
              </a:rPr>
              <a:t>Edward </a:t>
            </a:r>
            <a:r>
              <a:rPr lang="en-GB" sz="2400" dirty="0" smtClean="0">
                <a:latin typeface="Arial" panose="020B0604020202020204" pitchFamily="34" charset="0"/>
                <a:cs typeface="Arial" panose="020B0604020202020204" pitchFamily="34" charset="0"/>
              </a:rPr>
              <a:t>Wingfield,  stockholder and first Governor,</a:t>
            </a:r>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Rats eat food, too late to plant, drought</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 surplus of gentlemen</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Indians hostile, settlers confined to stockade </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70 out of first 100 settlers dead from disease and starvation</a:t>
            </a: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pPr marL="0" indent="0">
              <a:buNone/>
            </a:pPr>
            <a:endParaRPr lang="en-GB" dirty="0"/>
          </a:p>
          <a:p>
            <a:pPr marL="0" indent="0">
              <a:buNone/>
            </a:pPr>
            <a:endParaRPr lang="en-GB" dirty="0" smtClean="0"/>
          </a:p>
          <a:p>
            <a:endParaRPr lang="en-GB" dirty="0"/>
          </a:p>
          <a:p>
            <a:pPr marL="0" indent="0">
              <a:buNone/>
            </a:pPr>
            <a:endParaRPr lang="en-GB" dirty="0" smtClean="0"/>
          </a:p>
          <a:p>
            <a:pPr marL="0" indent="0">
              <a:buNone/>
            </a:pPr>
            <a:endParaRPr lang="en-GB" dirty="0" smtClean="0"/>
          </a:p>
          <a:p>
            <a:endParaRPr lang="en-GB" dirty="0" smtClean="0"/>
          </a:p>
          <a:p>
            <a:endParaRPr lang="en-GB" dirty="0"/>
          </a:p>
        </p:txBody>
      </p:sp>
      <p:sp>
        <p:nvSpPr>
          <p:cNvPr id="4" name="TextBox 3"/>
          <p:cNvSpPr txBox="1"/>
          <p:nvPr/>
        </p:nvSpPr>
        <p:spPr>
          <a:xfrm>
            <a:off x="11443063" y="313509"/>
            <a:ext cx="312906" cy="369332"/>
          </a:xfrm>
          <a:prstGeom prst="rect">
            <a:avLst/>
          </a:prstGeom>
          <a:noFill/>
        </p:spPr>
        <p:txBody>
          <a:bodyPr wrap="none" rtlCol="0">
            <a:spAutoFit/>
          </a:bodyPr>
          <a:lstStyle/>
          <a:p>
            <a:r>
              <a:rPr lang="en-GB" dirty="0" smtClean="0"/>
              <a:t>6</a:t>
            </a:r>
            <a:endParaRPr lang="en-GB" dirty="0"/>
          </a:p>
        </p:txBody>
      </p:sp>
    </p:spTree>
    <p:extLst>
      <p:ext uri="{BB962C8B-B14F-4D97-AF65-F5344CB8AC3E}">
        <p14:creationId xmlns:p14="http://schemas.microsoft.com/office/powerpoint/2010/main" val="18190374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3903" y="398333"/>
            <a:ext cx="8911687" cy="730556"/>
          </a:xfrm>
        </p:spPr>
        <p:txBody>
          <a:bodyPr/>
          <a:lstStyle/>
          <a:p>
            <a:r>
              <a:rPr lang="en-GB" dirty="0" smtClean="0"/>
              <a:t>Imagined life of witches</a:t>
            </a:r>
            <a:endParaRPr lang="en-GB" dirty="0"/>
          </a:p>
        </p:txBody>
      </p:sp>
      <p:pic>
        <p:nvPicPr>
          <p:cNvPr id="5" name="Picture 2" descr="https://upload.wikimedia.org/wikipedia/commons/thumb/0/0e/North_Berwick_witches.jpg/300px-North_Berwick_witch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199" y="1106312"/>
            <a:ext cx="9245601" cy="54087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214340" y="603849"/>
            <a:ext cx="441146" cy="369332"/>
          </a:xfrm>
          <a:prstGeom prst="rect">
            <a:avLst/>
          </a:prstGeom>
          <a:noFill/>
        </p:spPr>
        <p:txBody>
          <a:bodyPr wrap="none" rtlCol="0">
            <a:spAutoFit/>
          </a:bodyPr>
          <a:lstStyle/>
          <a:p>
            <a:r>
              <a:rPr lang="en-GB" dirty="0" smtClean="0"/>
              <a:t>74</a:t>
            </a:r>
            <a:endParaRPr lang="en-GB" dirty="0"/>
          </a:p>
        </p:txBody>
      </p:sp>
    </p:spTree>
    <p:extLst>
      <p:ext uri="{BB962C8B-B14F-4D97-AF65-F5344CB8AC3E}">
        <p14:creationId xmlns:p14="http://schemas.microsoft.com/office/powerpoint/2010/main" val="195925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7458" y="206421"/>
            <a:ext cx="8911687" cy="1280890"/>
          </a:xfrm>
        </p:spPr>
        <p:txBody>
          <a:bodyPr/>
          <a:lstStyle/>
          <a:p>
            <a:pPr algn="ctr"/>
            <a:r>
              <a:rPr lang="en-GB" dirty="0" smtClean="0"/>
              <a:t>King James’s Manual</a:t>
            </a:r>
            <a:endParaRPr lang="en-GB" dirty="0"/>
          </a:p>
        </p:txBody>
      </p:sp>
      <p:sp>
        <p:nvSpPr>
          <p:cNvPr id="3" name="Content Placeholder 2"/>
          <p:cNvSpPr>
            <a:spLocks noGrp="1"/>
          </p:cNvSpPr>
          <p:nvPr>
            <p:ph idx="1"/>
          </p:nvPr>
        </p:nvSpPr>
        <p:spPr/>
        <p:txBody>
          <a:bodyPr/>
          <a:lstStyle/>
          <a:p>
            <a:endParaRPr lang="en-GB"/>
          </a:p>
        </p:txBody>
      </p:sp>
      <p:pic>
        <p:nvPicPr>
          <p:cNvPr id="4" name="Picture 4" descr="James I; Daemonologie, in forme of a dialogue. Title page. Wellcome M0014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878" y="935566"/>
            <a:ext cx="10943944" cy="61820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179834" y="345057"/>
            <a:ext cx="441146" cy="369332"/>
          </a:xfrm>
          <a:prstGeom prst="rect">
            <a:avLst/>
          </a:prstGeom>
          <a:noFill/>
        </p:spPr>
        <p:txBody>
          <a:bodyPr wrap="none" rtlCol="0">
            <a:spAutoFit/>
          </a:bodyPr>
          <a:lstStyle/>
          <a:p>
            <a:r>
              <a:rPr lang="en-GB" dirty="0" smtClean="0"/>
              <a:t>75</a:t>
            </a:r>
            <a:endParaRPr lang="en-GB" dirty="0"/>
          </a:p>
        </p:txBody>
      </p:sp>
    </p:spTree>
    <p:extLst>
      <p:ext uri="{BB962C8B-B14F-4D97-AF65-F5344CB8AC3E}">
        <p14:creationId xmlns:p14="http://schemas.microsoft.com/office/powerpoint/2010/main" val="128492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918" y="624110"/>
            <a:ext cx="8911687" cy="1280890"/>
          </a:xfrm>
        </p:spPr>
        <p:txBody>
          <a:bodyPr/>
          <a:lstStyle/>
          <a:p>
            <a:pPr algn="ctr"/>
            <a:r>
              <a:rPr lang="en-GB" dirty="0" smtClean="0"/>
              <a:t>Salem </a:t>
            </a:r>
            <a:r>
              <a:rPr lang="en-GB" dirty="0" err="1" smtClean="0"/>
              <a:t>Massachussets</a:t>
            </a:r>
            <a:r>
              <a:rPr lang="en-GB" dirty="0" smtClean="0"/>
              <a:t> 1692</a:t>
            </a:r>
            <a:endParaRPr lang="en-GB" dirty="0"/>
          </a:p>
        </p:txBody>
      </p:sp>
      <p:sp>
        <p:nvSpPr>
          <p:cNvPr id="3" name="Content Placeholder 2"/>
          <p:cNvSpPr>
            <a:spLocks noGrp="1"/>
          </p:cNvSpPr>
          <p:nvPr>
            <p:ph idx="1"/>
          </p:nvPr>
        </p:nvSpPr>
        <p:spPr>
          <a:xfrm>
            <a:off x="1276709" y="1460738"/>
            <a:ext cx="10915291" cy="5397261"/>
          </a:xfrm>
        </p:spPr>
        <p:txBody>
          <a:bodyPr>
            <a:normAutofit/>
          </a:bodyPr>
          <a:lstStyle/>
          <a:p>
            <a:r>
              <a:rPr lang="en-GB" sz="2800" dirty="0" smtClean="0">
                <a:latin typeface="Arial" panose="020B0604020202020204" pitchFamily="34" charset="0"/>
                <a:cs typeface="Arial" panose="020B0604020202020204" pitchFamily="34" charset="0"/>
              </a:rPr>
              <a:t>Loss of political power to New England Government</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Change in pastor </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Cotton Mather’s best seller</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Family feuds, hysterical children aged 9 and11, available single elderly women</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Admission of ‘spectral evidence’.</a:t>
            </a:r>
            <a:endParaRPr lang="en-GB" sz="2800" dirty="0">
              <a:latin typeface="Arial" panose="020B0604020202020204" pitchFamily="34" charset="0"/>
              <a:cs typeface="Arial" panose="020B0604020202020204" pitchFamily="34" charset="0"/>
            </a:endParaRPr>
          </a:p>
          <a:p>
            <a:pPr marL="0" indent="0">
              <a:buNone/>
            </a:pPr>
            <a:endParaRPr lang="en-GB" dirty="0"/>
          </a:p>
          <a:p>
            <a:endParaRPr lang="en-GB" dirty="0"/>
          </a:p>
        </p:txBody>
      </p:sp>
      <p:sp>
        <p:nvSpPr>
          <p:cNvPr id="4" name="TextBox 3"/>
          <p:cNvSpPr txBox="1"/>
          <p:nvPr/>
        </p:nvSpPr>
        <p:spPr>
          <a:xfrm>
            <a:off x="10921042" y="707366"/>
            <a:ext cx="441146" cy="369332"/>
          </a:xfrm>
          <a:prstGeom prst="rect">
            <a:avLst/>
          </a:prstGeom>
          <a:noFill/>
        </p:spPr>
        <p:txBody>
          <a:bodyPr wrap="none" rtlCol="0">
            <a:spAutoFit/>
          </a:bodyPr>
          <a:lstStyle/>
          <a:p>
            <a:r>
              <a:rPr lang="en-GB" dirty="0" smtClean="0"/>
              <a:t>76</a:t>
            </a:r>
            <a:endParaRPr lang="en-GB" dirty="0"/>
          </a:p>
        </p:txBody>
      </p:sp>
    </p:spTree>
    <p:extLst>
      <p:ext uri="{BB962C8B-B14F-4D97-AF65-F5344CB8AC3E}">
        <p14:creationId xmlns:p14="http://schemas.microsoft.com/office/powerpoint/2010/main" val="42417757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1532" y="289574"/>
            <a:ext cx="10530468" cy="1280890"/>
          </a:xfrm>
        </p:spPr>
        <p:txBody>
          <a:bodyPr>
            <a:normAutofit fontScale="90000"/>
          </a:bodyPr>
          <a:lstStyle/>
          <a:p>
            <a:pPr algn="ctr"/>
            <a:r>
              <a:rPr lang="en-GB" dirty="0" smtClean="0"/>
              <a:t>Cotton Mather</a:t>
            </a:r>
            <a:br>
              <a:rPr lang="en-GB" dirty="0" smtClean="0"/>
            </a:br>
            <a:r>
              <a:rPr lang="en-GB" sz="2700" i="1" dirty="0">
                <a:latin typeface="Arial" panose="020B0604020202020204" pitchFamily="34" charset="0"/>
                <a:cs typeface="Arial" panose="020B0604020202020204" pitchFamily="34" charset="0"/>
              </a:rPr>
              <a:t>Memorable Providences Relating to Witchcrafts and Possessions</a:t>
            </a:r>
            <a:r>
              <a:rPr lang="en-GB" sz="2700" dirty="0">
                <a:latin typeface="Arial" panose="020B0604020202020204" pitchFamily="34" charset="0"/>
                <a:cs typeface="Arial" panose="020B0604020202020204" pitchFamily="34" charset="0"/>
              </a:rPr>
              <a:t> (1689)</a:t>
            </a:r>
          </a:p>
        </p:txBody>
      </p:sp>
      <p:pic>
        <p:nvPicPr>
          <p:cNvPr id="5122"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111" y="1639228"/>
            <a:ext cx="5553075" cy="55233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162581" y="483079"/>
            <a:ext cx="441146" cy="369332"/>
          </a:xfrm>
          <a:prstGeom prst="rect">
            <a:avLst/>
          </a:prstGeom>
          <a:noFill/>
        </p:spPr>
        <p:txBody>
          <a:bodyPr wrap="none" rtlCol="0">
            <a:spAutoFit/>
          </a:bodyPr>
          <a:lstStyle/>
          <a:p>
            <a:r>
              <a:rPr lang="en-GB" dirty="0" smtClean="0"/>
              <a:t>77</a:t>
            </a:r>
            <a:endParaRPr lang="en-GB" dirty="0"/>
          </a:p>
        </p:txBody>
      </p:sp>
    </p:spTree>
    <p:extLst>
      <p:ext uri="{BB962C8B-B14F-4D97-AF65-F5344CB8AC3E}">
        <p14:creationId xmlns:p14="http://schemas.microsoft.com/office/powerpoint/2010/main" val="344515365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948" y="217710"/>
            <a:ext cx="8911687" cy="1280890"/>
          </a:xfrm>
        </p:spPr>
        <p:txBody>
          <a:bodyPr/>
          <a:lstStyle/>
          <a:p>
            <a:pPr algn="ctr"/>
            <a:r>
              <a:rPr lang="en-GB" dirty="0" smtClean="0"/>
              <a:t>A Trial</a:t>
            </a:r>
            <a:endParaRPr lang="en-GB" dirty="0"/>
          </a:p>
        </p:txBody>
      </p:sp>
      <p:sp>
        <p:nvSpPr>
          <p:cNvPr id="3" name="Content Placeholder 2"/>
          <p:cNvSpPr>
            <a:spLocks noGrp="1"/>
          </p:cNvSpPr>
          <p:nvPr>
            <p:ph idx="1"/>
          </p:nvPr>
        </p:nvSpPr>
        <p:spPr/>
        <p:txBody>
          <a:bodyPr/>
          <a:lstStyle/>
          <a:p>
            <a:endParaRPr lang="en-GB"/>
          </a:p>
        </p:txBody>
      </p:sp>
      <p:pic>
        <p:nvPicPr>
          <p:cNvPr id="4" name="Picture 10" descr="Who Were the Main Accusers in the Salem Witch Tri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15" y="1173192"/>
            <a:ext cx="11795185" cy="58314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990053" y="396815"/>
            <a:ext cx="441146" cy="369332"/>
          </a:xfrm>
          <a:prstGeom prst="rect">
            <a:avLst/>
          </a:prstGeom>
          <a:noFill/>
        </p:spPr>
        <p:txBody>
          <a:bodyPr wrap="none" rtlCol="0">
            <a:spAutoFit/>
          </a:bodyPr>
          <a:lstStyle/>
          <a:p>
            <a:r>
              <a:rPr lang="en-GB" dirty="0" smtClean="0"/>
              <a:t>78</a:t>
            </a:r>
            <a:endParaRPr lang="en-GB" dirty="0"/>
          </a:p>
        </p:txBody>
      </p:sp>
    </p:spTree>
    <p:extLst>
      <p:ext uri="{BB962C8B-B14F-4D97-AF65-F5344CB8AC3E}">
        <p14:creationId xmlns:p14="http://schemas.microsoft.com/office/powerpoint/2010/main" val="393046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6809" y="501445"/>
            <a:ext cx="8911687" cy="691734"/>
          </a:xfrm>
        </p:spPr>
        <p:txBody>
          <a:bodyPr>
            <a:normAutofit fontScale="90000"/>
          </a:bodyPr>
          <a:lstStyle/>
          <a:p>
            <a:pPr algn="ctr"/>
            <a:r>
              <a:rPr lang="en-GB" dirty="0" smtClean="0"/>
              <a:t>Examination of a witch</a:t>
            </a:r>
            <a:br>
              <a:rPr lang="en-GB" dirty="0" smtClean="0"/>
            </a:br>
            <a:endParaRPr lang="en-GB" dirty="0"/>
          </a:p>
        </p:txBody>
      </p:sp>
      <p:pic>
        <p:nvPicPr>
          <p:cNvPr id="614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23" y="1190445"/>
            <a:ext cx="12370279" cy="56675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059064" y="431321"/>
            <a:ext cx="441146" cy="369332"/>
          </a:xfrm>
          <a:prstGeom prst="rect">
            <a:avLst/>
          </a:prstGeom>
          <a:noFill/>
        </p:spPr>
        <p:txBody>
          <a:bodyPr wrap="none" rtlCol="0">
            <a:spAutoFit/>
          </a:bodyPr>
          <a:lstStyle/>
          <a:p>
            <a:r>
              <a:rPr lang="en-GB" dirty="0" smtClean="0"/>
              <a:t>79</a:t>
            </a:r>
            <a:endParaRPr lang="en-GB" dirty="0"/>
          </a:p>
        </p:txBody>
      </p:sp>
    </p:spTree>
    <p:extLst>
      <p:ext uri="{BB962C8B-B14F-4D97-AF65-F5344CB8AC3E}">
        <p14:creationId xmlns:p14="http://schemas.microsoft.com/office/powerpoint/2010/main" val="362722337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7530" y="323027"/>
            <a:ext cx="8911687" cy="1280890"/>
          </a:xfrm>
        </p:spPr>
        <p:txBody>
          <a:bodyPr/>
          <a:lstStyle/>
          <a:p>
            <a:r>
              <a:rPr lang="en-GB" dirty="0" smtClean="0"/>
              <a:t>Execution of </a:t>
            </a:r>
            <a:r>
              <a:rPr lang="en-GB" dirty="0" err="1" smtClean="0"/>
              <a:t>Bridgit</a:t>
            </a:r>
            <a:r>
              <a:rPr lang="en-GB" dirty="0" smtClean="0"/>
              <a:t> Bridges </a:t>
            </a:r>
            <a:endParaRPr lang="en-GB" dirty="0"/>
          </a:p>
        </p:txBody>
      </p:sp>
      <p:pic>
        <p:nvPicPr>
          <p:cNvPr id="8194" name="Picture 2" descr="Salem Witch Tri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901" y="1394716"/>
            <a:ext cx="11791099" cy="54632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541479" y="621102"/>
            <a:ext cx="441146" cy="369332"/>
          </a:xfrm>
          <a:prstGeom prst="rect">
            <a:avLst/>
          </a:prstGeom>
          <a:noFill/>
        </p:spPr>
        <p:txBody>
          <a:bodyPr wrap="none" rtlCol="0">
            <a:spAutoFit/>
          </a:bodyPr>
          <a:lstStyle/>
          <a:p>
            <a:r>
              <a:rPr lang="en-GB" dirty="0" smtClean="0"/>
              <a:t>80</a:t>
            </a:r>
            <a:endParaRPr lang="en-GB" dirty="0"/>
          </a:p>
        </p:txBody>
      </p:sp>
    </p:spTree>
    <p:extLst>
      <p:ext uri="{BB962C8B-B14F-4D97-AF65-F5344CB8AC3E}">
        <p14:creationId xmlns:p14="http://schemas.microsoft.com/office/powerpoint/2010/main" val="284162857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6481" y="364466"/>
            <a:ext cx="8911687" cy="1280890"/>
          </a:xfrm>
        </p:spPr>
        <p:txBody>
          <a:bodyPr/>
          <a:lstStyle/>
          <a:p>
            <a:r>
              <a:rPr lang="en-GB" dirty="0" smtClean="0"/>
              <a:t>George Burroughs recites Lords Prayer…not thought to be possible!</a:t>
            </a:r>
            <a:endParaRPr lang="en-GB" dirty="0"/>
          </a:p>
        </p:txBody>
      </p:sp>
      <p:pic>
        <p:nvPicPr>
          <p:cNvPr id="7170" name="Picture 2" descr="George Burroughs (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692" y="1534105"/>
            <a:ext cx="12083508" cy="53238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266098" y="310551"/>
            <a:ext cx="441146" cy="369332"/>
          </a:xfrm>
          <a:prstGeom prst="rect">
            <a:avLst/>
          </a:prstGeom>
          <a:noFill/>
        </p:spPr>
        <p:txBody>
          <a:bodyPr wrap="none" rtlCol="0">
            <a:spAutoFit/>
          </a:bodyPr>
          <a:lstStyle/>
          <a:p>
            <a:r>
              <a:rPr lang="en-GB" dirty="0" smtClean="0"/>
              <a:t>81</a:t>
            </a:r>
            <a:endParaRPr lang="en-GB" dirty="0"/>
          </a:p>
        </p:txBody>
      </p:sp>
    </p:spTree>
    <p:extLst>
      <p:ext uri="{BB962C8B-B14F-4D97-AF65-F5344CB8AC3E}">
        <p14:creationId xmlns:p14="http://schemas.microsoft.com/office/powerpoint/2010/main" val="346735067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985" y="503341"/>
            <a:ext cx="8911687" cy="1280890"/>
          </a:xfrm>
        </p:spPr>
        <p:txBody>
          <a:bodyPr/>
          <a:lstStyle/>
          <a:p>
            <a:pPr algn="ctr"/>
            <a:r>
              <a:rPr lang="en-GB" dirty="0" smtClean="0"/>
              <a:t>Aftermath</a:t>
            </a:r>
            <a:endParaRPr lang="en-GB" dirty="0"/>
          </a:p>
        </p:txBody>
      </p:sp>
      <p:sp>
        <p:nvSpPr>
          <p:cNvPr id="3" name="Content Placeholder 2"/>
          <p:cNvSpPr>
            <a:spLocks noGrp="1"/>
          </p:cNvSpPr>
          <p:nvPr>
            <p:ph idx="1"/>
          </p:nvPr>
        </p:nvSpPr>
        <p:spPr>
          <a:xfrm>
            <a:off x="724619" y="1518249"/>
            <a:ext cx="11467381" cy="5339751"/>
          </a:xfrm>
        </p:spPr>
        <p:txBody>
          <a:bodyPr>
            <a:normAutofit fontScale="70000" lnSpcReduction="20000"/>
          </a:bodyPr>
          <a:lstStyle/>
          <a:p>
            <a:r>
              <a:rPr lang="en-GB" sz="4100" dirty="0">
                <a:latin typeface="Arial" panose="020B0604020202020204" pitchFamily="34" charset="0"/>
                <a:cs typeface="Arial" panose="020B0604020202020204" pitchFamily="34" charset="0"/>
              </a:rPr>
              <a:t>Judges in New England doubt their verdicts…Cotton Matthew tries to supress opposition, but families </a:t>
            </a:r>
            <a:r>
              <a:rPr lang="en-GB" sz="4100" dirty="0" smtClean="0">
                <a:latin typeface="Arial" panose="020B0604020202020204" pitchFamily="34" charset="0"/>
                <a:cs typeface="Arial" panose="020B0604020202020204" pitchFamily="34" charset="0"/>
              </a:rPr>
              <a:t>pursue case…</a:t>
            </a:r>
            <a:endParaRPr lang="en-GB" sz="4100" dirty="0">
              <a:latin typeface="Arial" panose="020B0604020202020204" pitchFamily="34" charset="0"/>
              <a:cs typeface="Arial" panose="020B0604020202020204" pitchFamily="34" charset="0"/>
            </a:endParaRPr>
          </a:p>
          <a:p>
            <a:endParaRPr lang="en-GB" sz="4100" dirty="0">
              <a:latin typeface="Arial" panose="020B0604020202020204" pitchFamily="34" charset="0"/>
              <a:cs typeface="Arial" panose="020B0604020202020204" pitchFamily="34" charset="0"/>
            </a:endParaRPr>
          </a:p>
          <a:p>
            <a:r>
              <a:rPr lang="en-GB" sz="4100" dirty="0" smtClean="0">
                <a:latin typeface="Arial" panose="020B0604020202020204" pitchFamily="34" charset="0"/>
                <a:cs typeface="Arial" panose="020B0604020202020204" pitchFamily="34" charset="0"/>
              </a:rPr>
              <a:t>200 people accused of witchcraft in North America, 50 executed…all in New England</a:t>
            </a:r>
          </a:p>
          <a:p>
            <a:endParaRPr lang="en-GB" sz="4100" dirty="0" smtClean="0">
              <a:latin typeface="Arial" panose="020B0604020202020204" pitchFamily="34" charset="0"/>
              <a:cs typeface="Arial" panose="020B0604020202020204" pitchFamily="34" charset="0"/>
            </a:endParaRPr>
          </a:p>
          <a:p>
            <a:r>
              <a:rPr lang="en-GB" sz="4100" dirty="0" smtClean="0">
                <a:latin typeface="Arial" panose="020B0604020202020204" pitchFamily="34" charset="0"/>
                <a:cs typeface="Arial" panose="020B0604020202020204" pitchFamily="34" charset="0"/>
              </a:rPr>
              <a:t>Last of its kind in English speaking world</a:t>
            </a:r>
          </a:p>
          <a:p>
            <a:endParaRPr lang="en-GB" sz="4100" dirty="0">
              <a:latin typeface="Arial" panose="020B0604020202020204" pitchFamily="34" charset="0"/>
              <a:cs typeface="Arial" panose="020B0604020202020204" pitchFamily="34" charset="0"/>
            </a:endParaRPr>
          </a:p>
          <a:p>
            <a:r>
              <a:rPr lang="en-GB" sz="4100" dirty="0" smtClean="0">
                <a:latin typeface="Arial" panose="020B0604020202020204" pitchFamily="34" charset="0"/>
                <a:cs typeface="Arial" panose="020B0604020202020204" pitchFamily="34" charset="0"/>
              </a:rPr>
              <a:t>Quaker publishes expose of trials published in London</a:t>
            </a:r>
          </a:p>
          <a:p>
            <a:endParaRPr lang="en-GB" sz="4100" dirty="0">
              <a:latin typeface="Arial" panose="020B0604020202020204" pitchFamily="34" charset="0"/>
              <a:cs typeface="Arial" panose="020B0604020202020204" pitchFamily="34" charset="0"/>
            </a:endParaRPr>
          </a:p>
          <a:p>
            <a:r>
              <a:rPr lang="en-GB" sz="4100" dirty="0" smtClean="0">
                <a:latin typeface="Arial" panose="020B0604020202020204" pitchFamily="34" charset="0"/>
                <a:cs typeface="Arial" panose="020B0604020202020204" pitchFamily="34" charset="0"/>
              </a:rPr>
              <a:t>Governor awards compensation to victims, Witch Act suspended</a:t>
            </a:r>
          </a:p>
          <a:p>
            <a:endParaRPr lang="en-GB" sz="3200" dirty="0">
              <a:latin typeface="Arial" panose="020B0604020202020204" pitchFamily="34" charset="0"/>
              <a:cs typeface="Arial" panose="020B0604020202020204" pitchFamily="34" charset="0"/>
            </a:endParaRPr>
          </a:p>
          <a:p>
            <a:endParaRPr lang="en-GB" dirty="0" smtClean="0"/>
          </a:p>
          <a:p>
            <a:endParaRPr lang="en-GB" dirty="0"/>
          </a:p>
          <a:p>
            <a:endParaRPr lang="en-GB" dirty="0" smtClean="0"/>
          </a:p>
        </p:txBody>
      </p:sp>
    </p:spTree>
    <p:extLst>
      <p:ext uri="{BB962C8B-B14F-4D97-AF65-F5344CB8AC3E}">
        <p14:creationId xmlns:p14="http://schemas.microsoft.com/office/powerpoint/2010/main" val="24374786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410" y="129564"/>
            <a:ext cx="8911687" cy="774676"/>
          </a:xfrm>
        </p:spPr>
        <p:txBody>
          <a:bodyPr/>
          <a:lstStyle/>
          <a:p>
            <a:pPr algn="ctr"/>
            <a:r>
              <a:rPr lang="en-GB" dirty="0" smtClean="0"/>
              <a:t>State of the British Colonies 1700</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475987211"/>
              </p:ext>
            </p:extLst>
          </p:nvPr>
        </p:nvGraphicFramePr>
        <p:xfrm>
          <a:off x="396815" y="1565325"/>
          <a:ext cx="5476083" cy="5059761"/>
        </p:xfrm>
        <a:graphic>
          <a:graphicData uri="http://schemas.openxmlformats.org/drawingml/2006/table">
            <a:tbl>
              <a:tblPr/>
              <a:tblGrid>
                <a:gridCol w="1433844">
                  <a:extLst>
                    <a:ext uri="{9D8B030D-6E8A-4147-A177-3AD203B41FA5}">
                      <a16:colId xmlns:a16="http://schemas.microsoft.com/office/drawing/2014/main" val="1102929079"/>
                    </a:ext>
                  </a:extLst>
                </a:gridCol>
                <a:gridCol w="2208025">
                  <a:extLst>
                    <a:ext uri="{9D8B030D-6E8A-4147-A177-3AD203B41FA5}">
                      <a16:colId xmlns:a16="http://schemas.microsoft.com/office/drawing/2014/main" val="1401465268"/>
                    </a:ext>
                  </a:extLst>
                </a:gridCol>
                <a:gridCol w="1834214">
                  <a:extLst>
                    <a:ext uri="{9D8B030D-6E8A-4147-A177-3AD203B41FA5}">
                      <a16:colId xmlns:a16="http://schemas.microsoft.com/office/drawing/2014/main" val="3104537615"/>
                    </a:ext>
                  </a:extLst>
                </a:gridCol>
              </a:tblGrid>
              <a:tr h="690837">
                <a:tc>
                  <a:txBody>
                    <a:bodyPr/>
                    <a:lstStyle/>
                    <a:p>
                      <a:pPr algn="ctr"/>
                      <a:r>
                        <a:rPr lang="en-GB" sz="1600" dirty="0" smtClean="0">
                          <a:effectLst/>
                        </a:rPr>
                        <a:t>year</a:t>
                      </a:r>
                      <a:endParaRPr lang="en-GB" sz="1600" dirty="0">
                        <a:effectLst/>
                      </a:endParaRP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sz="1600">
                          <a:effectLst/>
                        </a:rPr>
                        <a:t>Population</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GB" sz="1600">
                          <a:effectLst/>
                        </a:rPr>
                        <a:t>Growth</a:t>
                      </a:r>
                      <a:br>
                        <a:rPr lang="en-GB" sz="1600">
                          <a:effectLst/>
                        </a:rPr>
                      </a:br>
                      <a:r>
                        <a:rPr lang="en-GB" sz="1600">
                          <a:effectLst/>
                        </a:rPr>
                        <a:t>rate</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3753144426"/>
                  </a:ext>
                </a:extLst>
              </a:tr>
              <a:tr h="395494">
                <a:tc>
                  <a:txBody>
                    <a:bodyPr/>
                    <a:lstStyle/>
                    <a:p>
                      <a:pPr algn="ctr"/>
                      <a:r>
                        <a:rPr lang="en-GB" sz="1600">
                          <a:effectLst/>
                        </a:rPr>
                        <a:t>1610</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dirty="0">
                          <a:effectLst/>
                        </a:rPr>
                        <a:t>350</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dirty="0">
                          <a:effectLst/>
                        </a:rPr>
                        <a:t>N/A</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extLst>
                  <a:ext uri="{0D108BD9-81ED-4DB2-BD59-A6C34878D82A}">
                    <a16:rowId xmlns:a16="http://schemas.microsoft.com/office/drawing/2014/main" val="1964336367"/>
                  </a:ext>
                </a:extLst>
              </a:tr>
              <a:tr h="395494">
                <a:tc>
                  <a:txBody>
                    <a:bodyPr/>
                    <a:lstStyle/>
                    <a:p>
                      <a:pPr algn="ctr"/>
                      <a:r>
                        <a:rPr lang="en-GB" sz="1600">
                          <a:effectLst/>
                        </a:rPr>
                        <a:t>1620</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dirty="0">
                          <a:effectLst/>
                        </a:rPr>
                        <a:t>2,302</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dirty="0">
                          <a:effectLst/>
                        </a:rPr>
                        <a:t>557.71%</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extLst>
                  <a:ext uri="{0D108BD9-81ED-4DB2-BD59-A6C34878D82A}">
                    <a16:rowId xmlns:a16="http://schemas.microsoft.com/office/drawing/2014/main" val="2100030282"/>
                  </a:ext>
                </a:extLst>
              </a:tr>
              <a:tr h="395494">
                <a:tc>
                  <a:txBody>
                    <a:bodyPr/>
                    <a:lstStyle/>
                    <a:p>
                      <a:pPr algn="ctr"/>
                      <a:r>
                        <a:rPr lang="en-GB" sz="1600">
                          <a:effectLst/>
                        </a:rPr>
                        <a:t>1630</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dirty="0">
                          <a:effectLst/>
                        </a:rPr>
                        <a:t>4,646</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a:effectLst/>
                        </a:rPr>
                        <a:t>101.82%</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extLst>
                  <a:ext uri="{0D108BD9-81ED-4DB2-BD59-A6C34878D82A}">
                    <a16:rowId xmlns:a16="http://schemas.microsoft.com/office/drawing/2014/main" val="3526444126"/>
                  </a:ext>
                </a:extLst>
              </a:tr>
              <a:tr h="395494">
                <a:tc>
                  <a:txBody>
                    <a:bodyPr/>
                    <a:lstStyle/>
                    <a:p>
                      <a:pPr algn="ctr"/>
                      <a:r>
                        <a:rPr lang="en-GB" sz="1600">
                          <a:effectLst/>
                        </a:rPr>
                        <a:t>1640</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dirty="0">
                          <a:effectLst/>
                        </a:rPr>
                        <a:t>26,634</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dirty="0">
                          <a:effectLst/>
                        </a:rPr>
                        <a:t>473.27%</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extLst>
                  <a:ext uri="{0D108BD9-81ED-4DB2-BD59-A6C34878D82A}">
                    <a16:rowId xmlns:a16="http://schemas.microsoft.com/office/drawing/2014/main" val="384899437"/>
                  </a:ext>
                </a:extLst>
              </a:tr>
              <a:tr h="395494">
                <a:tc>
                  <a:txBody>
                    <a:bodyPr/>
                    <a:lstStyle/>
                    <a:p>
                      <a:pPr algn="ctr"/>
                      <a:r>
                        <a:rPr lang="en-GB" sz="1600">
                          <a:effectLst/>
                        </a:rPr>
                        <a:t>1650</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dirty="0">
                          <a:effectLst/>
                        </a:rPr>
                        <a:t>50,368</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dirty="0">
                          <a:effectLst/>
                        </a:rPr>
                        <a:t>89.11%</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extLst>
                  <a:ext uri="{0D108BD9-81ED-4DB2-BD59-A6C34878D82A}">
                    <a16:rowId xmlns:a16="http://schemas.microsoft.com/office/drawing/2014/main" val="2822439726"/>
                  </a:ext>
                </a:extLst>
              </a:tr>
              <a:tr h="395494">
                <a:tc>
                  <a:txBody>
                    <a:bodyPr/>
                    <a:lstStyle/>
                    <a:p>
                      <a:pPr algn="ctr"/>
                      <a:r>
                        <a:rPr lang="en-GB" sz="1600">
                          <a:effectLst/>
                        </a:rPr>
                        <a:t>1660</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dirty="0">
                          <a:effectLst/>
                        </a:rPr>
                        <a:t>75,058</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a:effectLst/>
                        </a:rPr>
                        <a:t>49.02%</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extLst>
                  <a:ext uri="{0D108BD9-81ED-4DB2-BD59-A6C34878D82A}">
                    <a16:rowId xmlns:a16="http://schemas.microsoft.com/office/drawing/2014/main" val="1233520560"/>
                  </a:ext>
                </a:extLst>
              </a:tr>
              <a:tr h="395494">
                <a:tc>
                  <a:txBody>
                    <a:bodyPr/>
                    <a:lstStyle/>
                    <a:p>
                      <a:pPr algn="ctr"/>
                      <a:r>
                        <a:rPr lang="en-GB" sz="1600">
                          <a:effectLst/>
                        </a:rPr>
                        <a:t>1670</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dirty="0">
                          <a:effectLst/>
                        </a:rPr>
                        <a:t>111,935</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dirty="0">
                          <a:effectLst/>
                        </a:rPr>
                        <a:t>49.13%</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extLst>
                  <a:ext uri="{0D108BD9-81ED-4DB2-BD59-A6C34878D82A}">
                    <a16:rowId xmlns:a16="http://schemas.microsoft.com/office/drawing/2014/main" val="2344964470"/>
                  </a:ext>
                </a:extLst>
              </a:tr>
              <a:tr h="395494">
                <a:tc>
                  <a:txBody>
                    <a:bodyPr/>
                    <a:lstStyle/>
                    <a:p>
                      <a:pPr algn="ctr"/>
                      <a:r>
                        <a:rPr lang="en-GB" sz="1600">
                          <a:effectLst/>
                        </a:rPr>
                        <a:t>1680</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dirty="0">
                          <a:effectLst/>
                        </a:rPr>
                        <a:t>151,507</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a:effectLst/>
                        </a:rPr>
                        <a:t>34.35%</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extLst>
                  <a:ext uri="{0D108BD9-81ED-4DB2-BD59-A6C34878D82A}">
                    <a16:rowId xmlns:a16="http://schemas.microsoft.com/office/drawing/2014/main" val="2540039443"/>
                  </a:ext>
                </a:extLst>
              </a:tr>
              <a:tr h="395494">
                <a:tc>
                  <a:txBody>
                    <a:bodyPr/>
                    <a:lstStyle/>
                    <a:p>
                      <a:pPr algn="ctr"/>
                      <a:r>
                        <a:rPr lang="en-GB" sz="1600">
                          <a:effectLst/>
                        </a:rPr>
                        <a:t>1690</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dirty="0">
                          <a:effectLst/>
                        </a:rPr>
                        <a:t>210,372</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dirty="0">
                          <a:effectLst/>
                        </a:rPr>
                        <a:t>38.85%</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extLst>
                  <a:ext uri="{0D108BD9-81ED-4DB2-BD59-A6C34878D82A}">
                    <a16:rowId xmlns:a16="http://schemas.microsoft.com/office/drawing/2014/main" val="2684064626"/>
                  </a:ext>
                </a:extLst>
              </a:tr>
              <a:tr h="809478">
                <a:tc>
                  <a:txBody>
                    <a:bodyPr/>
                    <a:lstStyle/>
                    <a:p>
                      <a:pPr algn="ctr"/>
                      <a:r>
                        <a:rPr lang="en-GB" sz="1600">
                          <a:effectLst/>
                        </a:rPr>
                        <a:t>1700</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dirty="0">
                          <a:effectLst/>
                        </a:rPr>
                        <a:t>250,888</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tc>
                  <a:txBody>
                    <a:bodyPr/>
                    <a:lstStyle/>
                    <a:p>
                      <a:pPr algn="ctr"/>
                      <a:r>
                        <a:rPr lang="en-GB" sz="1600" dirty="0">
                          <a:effectLst/>
                        </a:rPr>
                        <a:t>19.26%</a:t>
                      </a:r>
                    </a:p>
                  </a:txBody>
                  <a:tcPr marL="82685" marR="82685" marT="41343" marB="41343"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EEEEE"/>
                    </a:solidFill>
                  </a:tcPr>
                </a:tc>
                <a:extLst>
                  <a:ext uri="{0D108BD9-81ED-4DB2-BD59-A6C34878D82A}">
                    <a16:rowId xmlns:a16="http://schemas.microsoft.com/office/drawing/2014/main" val="2440938826"/>
                  </a:ext>
                </a:extLst>
              </a:tr>
            </a:tbl>
          </a:graphicData>
        </a:graphic>
      </p:graphicFrame>
      <p:sp>
        <p:nvSpPr>
          <p:cNvPr id="8" name="TextBox 7"/>
          <p:cNvSpPr txBox="1"/>
          <p:nvPr/>
        </p:nvSpPr>
        <p:spPr>
          <a:xfrm>
            <a:off x="1667981" y="1050117"/>
            <a:ext cx="3599062" cy="369332"/>
          </a:xfrm>
          <a:prstGeom prst="rect">
            <a:avLst/>
          </a:prstGeom>
          <a:noFill/>
        </p:spPr>
        <p:txBody>
          <a:bodyPr wrap="none" rtlCol="0">
            <a:spAutoFit/>
          </a:bodyPr>
          <a:lstStyle/>
          <a:p>
            <a:r>
              <a:rPr lang="en-GB" dirty="0" smtClean="0"/>
              <a:t>Settler population rising rapidly</a:t>
            </a:r>
            <a:endParaRPr lang="en-GB" dirty="0"/>
          </a:p>
        </p:txBody>
      </p:sp>
      <p:sp>
        <p:nvSpPr>
          <p:cNvPr id="12" name="TextBox 11"/>
          <p:cNvSpPr txBox="1"/>
          <p:nvPr/>
        </p:nvSpPr>
        <p:spPr>
          <a:xfrm>
            <a:off x="6163041" y="1551818"/>
            <a:ext cx="5627802" cy="1384995"/>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Indigenous population declining rapidly (from estimated 1-2 million1600 to 250,000  by 1700</a:t>
            </a:r>
            <a:endParaRPr lang="en-GB" sz="2800" dirty="0">
              <a:latin typeface="Arial" panose="020B0604020202020204" pitchFamily="34" charset="0"/>
              <a:cs typeface="Arial" panose="020B0604020202020204" pitchFamily="34" charset="0"/>
            </a:endParaRPr>
          </a:p>
        </p:txBody>
      </p:sp>
      <p:sp>
        <p:nvSpPr>
          <p:cNvPr id="13" name="TextBox 12"/>
          <p:cNvSpPr txBox="1"/>
          <p:nvPr/>
        </p:nvSpPr>
        <p:spPr>
          <a:xfrm>
            <a:off x="6242151" y="3764544"/>
            <a:ext cx="5769204" cy="954107"/>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25,000 slaves </a:t>
            </a:r>
            <a:r>
              <a:rPr lang="en-GB" sz="2800" dirty="0" smtClean="0">
                <a:latin typeface="Arial" panose="020B0604020202020204" pitchFamily="34" charset="0"/>
                <a:cs typeface="Arial" panose="020B0604020202020204" pitchFamily="34" charset="0"/>
              </a:rPr>
              <a:t>almost </a:t>
            </a:r>
            <a:r>
              <a:rPr lang="en-GB" sz="2800" dirty="0">
                <a:latin typeface="Arial" panose="020B0604020202020204" pitchFamily="34" charset="0"/>
                <a:cs typeface="Arial" panose="020B0604020202020204" pitchFamily="34" charset="0"/>
              </a:rPr>
              <a:t>all in southern and mid Atlantic states</a:t>
            </a:r>
          </a:p>
        </p:txBody>
      </p:sp>
      <p:sp>
        <p:nvSpPr>
          <p:cNvPr id="14" name="TextBox 13"/>
          <p:cNvSpPr txBox="1"/>
          <p:nvPr/>
        </p:nvSpPr>
        <p:spPr>
          <a:xfrm>
            <a:off x="6391395" y="5608217"/>
            <a:ext cx="5081048"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British America secure</a:t>
            </a:r>
          </a:p>
        </p:txBody>
      </p:sp>
    </p:spTree>
    <p:extLst>
      <p:ext uri="{BB962C8B-B14F-4D97-AF65-F5344CB8AC3E}">
        <p14:creationId xmlns:p14="http://schemas.microsoft.com/office/powerpoint/2010/main" val="33593819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8147" y="200363"/>
            <a:ext cx="10077256" cy="1280890"/>
          </a:xfrm>
        </p:spPr>
        <p:txBody>
          <a:bodyPr/>
          <a:lstStyle/>
          <a:p>
            <a:r>
              <a:rPr lang="en-GB" dirty="0" smtClean="0"/>
              <a:t>The trouble with foraging in a New World</a:t>
            </a:r>
            <a:endParaRPr lang="en-GB" dirty="0"/>
          </a:p>
        </p:txBody>
      </p:sp>
      <p:pic>
        <p:nvPicPr>
          <p:cNvPr id="4098" name="Picture 2" descr="Powhatan's warriors could kill colonists when they left the fort to gather firewood or f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419" y="968529"/>
            <a:ext cx="11842595" cy="56775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619571" y="367990"/>
            <a:ext cx="312906" cy="369332"/>
          </a:xfrm>
          <a:prstGeom prst="rect">
            <a:avLst/>
          </a:prstGeom>
          <a:noFill/>
        </p:spPr>
        <p:txBody>
          <a:bodyPr wrap="none" rtlCol="0">
            <a:spAutoFit/>
          </a:bodyPr>
          <a:lstStyle/>
          <a:p>
            <a:r>
              <a:rPr lang="en-GB" dirty="0" smtClean="0"/>
              <a:t>7</a:t>
            </a:r>
            <a:endParaRPr lang="en-GB" dirty="0"/>
          </a:p>
        </p:txBody>
      </p:sp>
    </p:spTree>
    <p:extLst>
      <p:ext uri="{BB962C8B-B14F-4D97-AF65-F5344CB8AC3E}">
        <p14:creationId xmlns:p14="http://schemas.microsoft.com/office/powerpoint/2010/main" val="2463984757"/>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8929</TotalTime>
  <Words>2936</Words>
  <Application>Microsoft Office PowerPoint</Application>
  <PresentationFormat>Widescreen</PresentationFormat>
  <Paragraphs>688</Paragraphs>
  <Slides>89</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89</vt:i4>
      </vt:variant>
    </vt:vector>
  </HeadingPairs>
  <TitlesOfParts>
    <vt:vector size="95" baseType="lpstr">
      <vt:lpstr>Arial</vt:lpstr>
      <vt:lpstr>Calibri</vt:lpstr>
      <vt:lpstr>Century Gothic</vt:lpstr>
      <vt:lpstr>Georgia</vt:lpstr>
      <vt:lpstr>Wingdings 3</vt:lpstr>
      <vt:lpstr>Wisp</vt:lpstr>
      <vt:lpstr>American History</vt:lpstr>
      <vt:lpstr>This talk: Settlements to Societies</vt:lpstr>
      <vt:lpstr>North American situation 1600</vt:lpstr>
      <vt:lpstr>Three colonies…no one “America” story</vt:lpstr>
      <vt:lpstr>Jamestown Virginia</vt:lpstr>
      <vt:lpstr>Jamestown</vt:lpstr>
      <vt:lpstr>Jamestown 1608</vt:lpstr>
      <vt:lpstr>Year One (1607/08 )</vt:lpstr>
      <vt:lpstr>The trouble with foraging in a New World</vt:lpstr>
      <vt:lpstr>Year Two Resupply and reorganise </vt:lpstr>
      <vt:lpstr>Captain John Smith</vt:lpstr>
      <vt:lpstr>The new Regime</vt:lpstr>
      <vt:lpstr>Pocahontas and Captain Smith</vt:lpstr>
      <vt:lpstr>Year Three…a return to disaster</vt:lpstr>
      <vt:lpstr>The result: Starving Time 1609-10 </vt:lpstr>
      <vt:lpstr>Jamestown 1609-10</vt:lpstr>
      <vt:lpstr>Then war……</vt:lpstr>
      <vt:lpstr>John Rolfe, Pocahontas and Peace</vt:lpstr>
      <vt:lpstr>Pocahontas London 1616</vt:lpstr>
      <vt:lpstr>Pocahantas presented to King James</vt:lpstr>
      <vt:lpstr>Pocahontas and her son: Thomas Rolfe</vt:lpstr>
      <vt:lpstr>Jamestown Continued</vt:lpstr>
      <vt:lpstr>Jamestown Settlement 1620</vt:lpstr>
      <vt:lpstr>Jamestown 1607-1620</vt:lpstr>
      <vt:lpstr>Exporting tobacco 1622</vt:lpstr>
      <vt:lpstr>The first Africans 1619</vt:lpstr>
      <vt:lpstr>Indian wars continued</vt:lpstr>
      <vt:lpstr>Second Powhatan War Indians attack on Jamestown</vt:lpstr>
      <vt:lpstr>The Settlement Secured</vt:lpstr>
      <vt:lpstr>‘Mayflower’ and New England</vt:lpstr>
      <vt:lpstr>Three colonies…three stories and cultures</vt:lpstr>
      <vt:lpstr>The ‘Puritans’</vt:lpstr>
      <vt:lpstr>Mayflower and Pilgrims 1620</vt:lpstr>
      <vt:lpstr>The Voyage</vt:lpstr>
      <vt:lpstr>Governor Bradford</vt:lpstr>
      <vt:lpstr>Maryflower Contract</vt:lpstr>
      <vt:lpstr>The arrival</vt:lpstr>
      <vt:lpstr>Building a Colony</vt:lpstr>
      <vt:lpstr>Plymouth Colony Year One</vt:lpstr>
      <vt:lpstr>“Welcome Englishmen". Massasoit arrives</vt:lpstr>
      <vt:lpstr>First Thanksgiving November 1621</vt:lpstr>
      <vt:lpstr>The first Years</vt:lpstr>
      <vt:lpstr>Massachusetts Colonies</vt:lpstr>
      <vt:lpstr>John Winthrop  ( 1588-1649)</vt:lpstr>
      <vt:lpstr>Puritan Life 1</vt:lpstr>
      <vt:lpstr>Puritan Life 2</vt:lpstr>
      <vt:lpstr>PowerPoint Presentation</vt:lpstr>
      <vt:lpstr>Puritan Culture 1620-70</vt:lpstr>
      <vt:lpstr>Anne Hutchinson Trial 1638</vt:lpstr>
      <vt:lpstr>John Winthrop and Anne Hutchinson</vt:lpstr>
      <vt:lpstr>New England Colony 1630’s -1660’s</vt:lpstr>
      <vt:lpstr>Intermission</vt:lpstr>
      <vt:lpstr>The Pennsylvania Exception</vt:lpstr>
      <vt:lpstr>Emergence of Quakers</vt:lpstr>
      <vt:lpstr>Caning of Quakers New England 1650’s</vt:lpstr>
      <vt:lpstr>Quaker Mary Dyer on way to gallows 1660</vt:lpstr>
      <vt:lpstr>Young William Penn</vt:lpstr>
      <vt:lpstr>Pennsylvania</vt:lpstr>
      <vt:lpstr>Making the deal 1680: King Charles exchanges debt to William Penn’s father for what will become Pennsylvania (named after William’s father</vt:lpstr>
      <vt:lpstr>Charles bidding Quakers farewell 1682</vt:lpstr>
      <vt:lpstr>Penn’s Vision</vt:lpstr>
      <vt:lpstr>The Treaty 1683</vt:lpstr>
      <vt:lpstr>Street plan of Philadelphia 1683</vt:lpstr>
      <vt:lpstr>Philadelphia 1702</vt:lpstr>
      <vt:lpstr>William Penn (1644-1720)</vt:lpstr>
      <vt:lpstr>….and back in Virginia</vt:lpstr>
      <vt:lpstr>PowerPoint Presentation</vt:lpstr>
      <vt:lpstr>Berkeley and Virginia ( Governor 1660-1677)</vt:lpstr>
      <vt:lpstr>Bacon’s Rebellion 1675/76</vt:lpstr>
      <vt:lpstr>Bacon meets Governor Berkley</vt:lpstr>
      <vt:lpstr>Burning of Jamestown</vt:lpstr>
      <vt:lpstr>Virginia Colony by 1700</vt:lpstr>
      <vt:lpstr>…meanwhile all is not well in New England</vt:lpstr>
      <vt:lpstr>King Phillips War 1675-77</vt:lpstr>
      <vt:lpstr>Battle of Bloody Brook</vt:lpstr>
      <vt:lpstr>Battle of the Great Swamp 1675</vt:lpstr>
      <vt:lpstr>Aftermath of King Phillips War</vt:lpstr>
      <vt:lpstr>A brief history of Witch Mania</vt:lpstr>
      <vt:lpstr>PowerPoint Presentation</vt:lpstr>
      <vt:lpstr>Imagined life of witches</vt:lpstr>
      <vt:lpstr>King James’s Manual</vt:lpstr>
      <vt:lpstr>Salem Massachussets 1692</vt:lpstr>
      <vt:lpstr>Cotton Mather Memorable Providences Relating to Witchcrafts and Possessions (1689)</vt:lpstr>
      <vt:lpstr>A Trial</vt:lpstr>
      <vt:lpstr>Examination of a witch </vt:lpstr>
      <vt:lpstr>Execution of Bridgit Bridges </vt:lpstr>
      <vt:lpstr>George Burroughs recites Lords Prayer…not thought to be possible!</vt:lpstr>
      <vt:lpstr>Aftermath</vt:lpstr>
      <vt:lpstr>State of the British Colonies 1700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415</cp:revision>
  <dcterms:created xsi:type="dcterms:W3CDTF">2023-02-02T12:46:22Z</dcterms:created>
  <dcterms:modified xsi:type="dcterms:W3CDTF">2023-07-24T18:27:24Z</dcterms:modified>
</cp:coreProperties>
</file>